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74" r:id="rId2"/>
    <p:sldId id="259" r:id="rId3"/>
    <p:sldId id="276" r:id="rId4"/>
    <p:sldId id="277" r:id="rId5"/>
    <p:sldId id="335" r:id="rId6"/>
    <p:sldId id="279" r:id="rId7"/>
    <p:sldId id="280" r:id="rId8"/>
    <p:sldId id="281" r:id="rId9"/>
    <p:sldId id="306" r:id="rId10"/>
    <p:sldId id="282" r:id="rId11"/>
    <p:sldId id="283" r:id="rId12"/>
    <p:sldId id="336" r:id="rId13"/>
    <p:sldId id="337" r:id="rId14"/>
    <p:sldId id="338" r:id="rId15"/>
    <p:sldId id="284" r:id="rId16"/>
    <p:sldId id="339" r:id="rId17"/>
    <p:sldId id="340" r:id="rId18"/>
    <p:sldId id="341" r:id="rId19"/>
    <p:sldId id="342" r:id="rId20"/>
    <p:sldId id="343" r:id="rId21"/>
    <p:sldId id="344" r:id="rId22"/>
    <p:sldId id="345" r:id="rId23"/>
    <p:sldId id="275"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B9"/>
    <a:srgbClr val="91ACBC"/>
    <a:srgbClr val="AB0634"/>
    <a:srgbClr val="003E76"/>
    <a:srgbClr val="3D6AA1"/>
    <a:srgbClr val="00539E"/>
    <a:srgbClr val="FFFFFF"/>
    <a:srgbClr val="ABD7FF"/>
    <a:srgbClr val="006ED2"/>
    <a:srgbClr val="004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909" autoAdjust="0"/>
    <p:restoredTop sz="94532" autoAdjust="0"/>
  </p:normalViewPr>
  <p:slideViewPr>
    <p:cSldViewPr>
      <p:cViewPr varScale="1">
        <p:scale>
          <a:sx n="74" d="100"/>
          <a:sy n="74" d="100"/>
        </p:scale>
        <p:origin x="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F1B8A7-43D4-40F4-AB1B-8A41BBCDD861}" type="datetimeFigureOut">
              <a:rPr lang="en-NZ" smtClean="0"/>
              <a:t>12/09/2017</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772770A-FE56-47AF-A14E-117E2D402705}" type="slidenum">
              <a:rPr lang="en-NZ" smtClean="0"/>
              <a:t>‹#›</a:t>
            </a:fld>
            <a:endParaRPr lang="en-NZ"/>
          </a:p>
        </p:txBody>
      </p:sp>
    </p:spTree>
    <p:extLst>
      <p:ext uri="{BB962C8B-B14F-4D97-AF65-F5344CB8AC3E}">
        <p14:creationId xmlns:p14="http://schemas.microsoft.com/office/powerpoint/2010/main" val="490726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C241C39C-4E15-4C48-859E-19CC38B66172}" type="slidenum">
              <a:rPr lang="en-NZ" smtClean="0"/>
              <a:pPr/>
              <a:t>‹#›</a:t>
            </a:fld>
            <a:endParaRPr lang="en-NZ" dirty="0"/>
          </a:p>
        </p:txBody>
      </p:sp>
      <p:sp>
        <p:nvSpPr>
          <p:cNvPr id="8" name="Rectangle 7"/>
          <p:cNvSpPr/>
          <p:nvPr userDrawn="1"/>
        </p:nvSpPr>
        <p:spPr>
          <a:xfrm>
            <a:off x="0" y="6525344"/>
            <a:ext cx="9144000" cy="332680"/>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7205" y="188640"/>
            <a:ext cx="2167979" cy="72007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922A8-7F66-4402-B495-2CB9054F2016}" type="datetimeFigureOut">
              <a:rPr lang="en-US" smtClean="0"/>
              <a:pPr/>
              <a:t>9/12/2017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C241C39C-4E15-4C48-859E-19CC38B66172}"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922A8-7F66-4402-B495-2CB9054F2016}" type="datetimeFigureOut">
              <a:rPr lang="en-US" smtClean="0"/>
              <a:pPr/>
              <a:t>9/12/2017</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1C39C-4E15-4C48-859E-19CC38B66172}"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club@lionsclubs.org.nz"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charities.govt.nz/new-reporting-standards/tier-4/standard-template-and-guidance-not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1371600" y="3886200"/>
            <a:ext cx="6400800" cy="1752600"/>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5384"/>
          </a:xfrm>
          <a:prstGeom prst="rect">
            <a:avLst/>
          </a:prstGeom>
        </p:spPr>
      </p:pic>
      <p:sp>
        <p:nvSpPr>
          <p:cNvPr id="13" name="Rectangle 12"/>
          <p:cNvSpPr/>
          <p:nvPr/>
        </p:nvSpPr>
        <p:spPr>
          <a:xfrm>
            <a:off x="7572396" y="5072074"/>
            <a:ext cx="1113318" cy="369332"/>
          </a:xfrm>
          <a:prstGeom prst="rect">
            <a:avLst/>
          </a:prstGeom>
        </p:spPr>
        <p:txBody>
          <a:bodyPr wrap="none">
            <a:spAutoFit/>
          </a:bodyPr>
          <a:lstStyle/>
          <a:p>
            <a:r>
              <a:rPr lang="en-US" dirty="0" smtClean="0">
                <a:solidFill>
                  <a:schemeClr val="bg1"/>
                </a:solidFill>
              </a:rPr>
              <a:t>May 2010</a:t>
            </a:r>
            <a:endParaRPr lang="en-NZ" dirty="0"/>
          </a:p>
        </p:txBody>
      </p:sp>
      <p:sp>
        <p:nvSpPr>
          <p:cNvPr id="17" name="Rectangle 16"/>
          <p:cNvSpPr/>
          <p:nvPr/>
        </p:nvSpPr>
        <p:spPr>
          <a:xfrm>
            <a:off x="1371600" y="1628800"/>
            <a:ext cx="5161991" cy="1569660"/>
          </a:xfrm>
          <a:prstGeom prst="rect">
            <a:avLst/>
          </a:prstGeom>
        </p:spPr>
        <p:txBody>
          <a:bodyPr wrap="none">
            <a:spAutoFit/>
          </a:bodyPr>
          <a:lstStyle/>
          <a:p>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rPr>
              <a:t>Lions MD 202</a:t>
            </a:r>
            <a:b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rPr>
            </a:b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rPr>
              <a:t>Treasurers Seminar</a:t>
            </a:r>
            <a:endParaRPr lang="en-US" sz="4800" baseline="300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ndParaRPr>
          </a:p>
        </p:txBody>
      </p:sp>
      <p:sp>
        <p:nvSpPr>
          <p:cNvPr id="18" name="Rectangle 17"/>
          <p:cNvSpPr/>
          <p:nvPr/>
        </p:nvSpPr>
        <p:spPr>
          <a:xfrm>
            <a:off x="1371600" y="3331339"/>
            <a:ext cx="7500990" cy="2677656"/>
          </a:xfrm>
          <a:prstGeom prst="rect">
            <a:avLst/>
          </a:prstGeom>
        </p:spPr>
        <p:txBody>
          <a:bodyPr wrap="square">
            <a:spAutoFit/>
          </a:bodyPr>
          <a:lstStyle/>
          <a:p>
            <a:r>
              <a:rPr lang="en-NZ" sz="4800" b="1" dirty="0" smtClean="0">
                <a:latin typeface="Candara" panose="020E0502030303020204" pitchFamily="34" charset="0"/>
              </a:rPr>
              <a:t>Multiple </a:t>
            </a:r>
            <a:r>
              <a:rPr lang="en-NZ" sz="4800" b="1" dirty="0">
                <a:latin typeface="Candara" panose="020E0502030303020204" pitchFamily="34" charset="0"/>
              </a:rPr>
              <a:t>District </a:t>
            </a:r>
            <a:r>
              <a:rPr lang="en-NZ" sz="4800" b="1" dirty="0" smtClean="0">
                <a:latin typeface="Candara" panose="020E0502030303020204" pitchFamily="34" charset="0"/>
              </a:rPr>
              <a:t>Treasurer </a:t>
            </a:r>
          </a:p>
          <a:p>
            <a:r>
              <a:rPr lang="en-NZ" sz="4800" b="1" dirty="0" smtClean="0">
                <a:latin typeface="Candara" panose="020E0502030303020204" pitchFamily="34" charset="0"/>
              </a:rPr>
              <a:t>Roadshow Update</a:t>
            </a:r>
            <a:endParaRPr lang="en-NZ" sz="4800" b="1" dirty="0">
              <a:latin typeface="Candara" panose="020E0502030303020204" pitchFamily="34" charset="0"/>
            </a:endParaRPr>
          </a:p>
          <a:p>
            <a:pPr algn="r"/>
            <a:endParaRPr lang="en-NZ" sz="2200" dirty="0" smtClean="0">
              <a:latin typeface="Candara" panose="020E0502030303020204" pitchFamily="34" charset="0"/>
            </a:endParaRPr>
          </a:p>
          <a:p>
            <a:pPr algn="r"/>
            <a:r>
              <a:rPr lang="en-NZ" sz="2200" dirty="0" smtClean="0">
                <a:latin typeface="Candara" panose="020E0502030303020204" pitchFamily="34" charset="0"/>
              </a:rPr>
              <a:t>Hosted </a:t>
            </a:r>
            <a:r>
              <a:rPr lang="en-NZ" sz="2200" dirty="0">
                <a:latin typeface="Candara" panose="020E0502030303020204" pitchFamily="34" charset="0"/>
              </a:rPr>
              <a:t>by: Steve Bennett</a:t>
            </a:r>
          </a:p>
          <a:p>
            <a:pPr>
              <a:spcBef>
                <a:spcPct val="0"/>
              </a:spcBef>
              <a:defRPr/>
            </a:pPr>
            <a:r>
              <a:rPr lang="en-US" sz="2800" dirty="0" smtClean="0"/>
              <a:t>May 2016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1663700"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9415" y="26064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Entering template data…. </a:t>
            </a:r>
          </a:p>
        </p:txBody>
      </p:sp>
      <p:sp>
        <p:nvSpPr>
          <p:cNvPr id="8" name="Content Placeholder 2"/>
          <p:cNvSpPr txBox="1">
            <a:spLocks/>
          </p:cNvSpPr>
          <p:nvPr/>
        </p:nvSpPr>
        <p:spPr>
          <a:xfrm>
            <a:off x="755576" y="1628800"/>
            <a:ext cx="7408333" cy="4612787"/>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31B6FD"/>
              </a:buClr>
              <a:buSzPct val="100000"/>
              <a:buNone/>
              <a:tabLst/>
              <a:defRPr/>
            </a:pPr>
            <a:r>
              <a:rPr lang="en-NZ" sz="1900" dirty="0">
                <a:solidFill>
                  <a:srgbClr val="073E87"/>
                </a:solidFill>
                <a:latin typeface="Candara"/>
              </a:rPr>
              <a:t>Description and qualification </a:t>
            </a:r>
            <a:r>
              <a:rPr lang="en-NZ" sz="1900" dirty="0" smtClean="0">
                <a:solidFill>
                  <a:srgbClr val="073E87"/>
                </a:solidFill>
                <a:latin typeface="Candara"/>
              </a:rPr>
              <a:t>of </a:t>
            </a:r>
            <a:r>
              <a:rPr lang="en-NZ" sz="1900" dirty="0">
                <a:solidFill>
                  <a:srgbClr val="073E87"/>
                </a:solidFill>
                <a:latin typeface="Candara"/>
              </a:rPr>
              <a:t>the entity’s </a:t>
            </a:r>
            <a:r>
              <a:rPr lang="en-NZ" sz="1900" dirty="0" smtClean="0">
                <a:solidFill>
                  <a:srgbClr val="073E87"/>
                </a:solidFill>
                <a:latin typeface="Candara"/>
              </a:rPr>
              <a:t>outputs.</a:t>
            </a:r>
          </a:p>
          <a:p>
            <a:pPr marL="0" marR="0" lvl="0" indent="0" algn="l" defTabSz="914400" rtl="0" eaLnBrk="1" fontAlgn="auto" latinLnBrk="0" hangingPunct="1">
              <a:lnSpc>
                <a:spcPct val="100000"/>
              </a:lnSpc>
              <a:spcBef>
                <a:spcPts val="300"/>
              </a:spcBef>
              <a:spcAft>
                <a:spcPts val="300"/>
              </a:spcAft>
              <a:buClr>
                <a:srgbClr val="31B6FD"/>
              </a:buClr>
              <a:buSzPct val="100000"/>
              <a:buNone/>
              <a:tabLst/>
              <a:defRPr/>
            </a:pPr>
            <a:endParaRPr lang="en-NZ" sz="1900" dirty="0" smtClean="0">
              <a:solidFill>
                <a:srgbClr val="073E87"/>
              </a:solidFill>
              <a:latin typeface="Candara"/>
            </a:endParaRP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235325" algn="l"/>
                <a:tab pos="6904038" algn="r"/>
              </a:tabLst>
              <a:defRPr/>
            </a:pPr>
            <a:r>
              <a:rPr lang="en-NZ" sz="1900" dirty="0" smtClean="0">
                <a:solidFill>
                  <a:srgbClr val="073E87"/>
                </a:solidFill>
                <a:latin typeface="Candara"/>
              </a:rPr>
              <a:t>Suicide Awareness Programme	Enquiries received	10</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235325" algn="l"/>
                <a:tab pos="6904038" algn="r"/>
              </a:tabLst>
              <a:defRPr/>
            </a:pPr>
            <a:r>
              <a:rPr lang="en-NZ" sz="1900" dirty="0">
                <a:solidFill>
                  <a:srgbClr val="073E87"/>
                </a:solidFill>
                <a:latin typeface="Candara"/>
              </a:rPr>
              <a:t>	T</a:t>
            </a:r>
            <a:r>
              <a:rPr lang="en-NZ" sz="1900" dirty="0" smtClean="0">
                <a:solidFill>
                  <a:srgbClr val="073E87"/>
                </a:solidFill>
                <a:latin typeface="Candara"/>
              </a:rPr>
              <a:t>argeted assistance provided	2</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235325" algn="l"/>
                <a:tab pos="6904038" algn="r"/>
              </a:tabLst>
              <a:defRPr/>
            </a:pPr>
            <a:r>
              <a:rPr lang="en-NZ" sz="1900" dirty="0" smtClean="0">
                <a:solidFill>
                  <a:srgbClr val="073E87"/>
                </a:solidFill>
                <a:latin typeface="Candara"/>
              </a:rPr>
              <a:t>Fireworks	Community grants provided	6</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235325" algn="l"/>
                <a:tab pos="6904038" algn="r"/>
              </a:tabLst>
              <a:defRPr/>
            </a:pPr>
            <a:r>
              <a:rPr lang="en-NZ" sz="1900" dirty="0" smtClean="0">
                <a:solidFill>
                  <a:srgbClr val="073E87"/>
                </a:solidFill>
                <a:latin typeface="Candara"/>
              </a:rPr>
              <a:t>Charity golf	Community grants provided	3</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235325" algn="l"/>
                <a:tab pos="6904038" algn="r"/>
              </a:tabLst>
              <a:defRPr/>
            </a:pPr>
            <a:r>
              <a:rPr lang="en-NZ" sz="1900" dirty="0" smtClean="0">
                <a:solidFill>
                  <a:srgbClr val="073E87"/>
                </a:solidFill>
                <a:latin typeface="Candara"/>
              </a:rPr>
              <a:t>Charity Race Day	Community grants provided	2</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235325" algn="l"/>
                <a:tab pos="6904038" algn="r"/>
              </a:tabLst>
              <a:defRPr/>
            </a:pPr>
            <a:r>
              <a:rPr lang="en-NZ" sz="1900" dirty="0" smtClean="0">
                <a:solidFill>
                  <a:srgbClr val="073E87"/>
                </a:solidFill>
                <a:latin typeface="Candara"/>
              </a:rPr>
              <a:t>Charity Magic show	Children attending show	700</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235325" algn="l"/>
                <a:tab pos="6904038" algn="r"/>
              </a:tabLst>
              <a:defRPr/>
            </a:pPr>
            <a:r>
              <a:rPr lang="en-NZ" sz="1900" dirty="0">
                <a:solidFill>
                  <a:srgbClr val="073E87"/>
                </a:solidFill>
                <a:latin typeface="Candara"/>
              </a:rPr>
              <a:t>	C</a:t>
            </a:r>
            <a:r>
              <a:rPr lang="en-NZ" sz="1900" dirty="0" smtClean="0">
                <a:solidFill>
                  <a:srgbClr val="073E87"/>
                </a:solidFill>
                <a:latin typeface="Candara"/>
              </a:rPr>
              <a:t>ommunity grants provided	2</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143250" algn="l"/>
                <a:tab pos="6904038" algn="r"/>
              </a:tabLst>
              <a:defRPr/>
            </a:pPr>
            <a:endParaRPr lang="en-NZ" sz="1900" dirty="0" smtClean="0">
              <a:solidFill>
                <a:srgbClr val="073E87"/>
              </a:solidFill>
              <a:latin typeface="Candara"/>
            </a:endParaRP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3143250" algn="l"/>
                <a:tab pos="6904038" algn="r"/>
              </a:tabLst>
              <a:defRPr/>
            </a:pPr>
            <a:r>
              <a:rPr lang="en-NZ" sz="1900" dirty="0" smtClean="0">
                <a:solidFill>
                  <a:srgbClr val="073E87"/>
                </a:solidFill>
                <a:latin typeface="Candara"/>
              </a:rPr>
              <a:t>Total volunteer hour over all community projects	2,100</a:t>
            </a:r>
          </a:p>
          <a:p>
            <a:pPr marL="0" marR="0" lvl="0" indent="0" algn="l" defTabSz="914400" rtl="0" eaLnBrk="1" fontAlgn="auto" latinLnBrk="0" hangingPunct="1">
              <a:lnSpc>
                <a:spcPct val="100000"/>
              </a:lnSpc>
              <a:spcBef>
                <a:spcPts val="300"/>
              </a:spcBef>
              <a:spcAft>
                <a:spcPts val="300"/>
              </a:spcAft>
              <a:buClr>
                <a:srgbClr val="31B6FD"/>
              </a:buClr>
              <a:buSzPct val="100000"/>
              <a:buNone/>
              <a:tabLst>
                <a:tab pos="6103938" algn="r"/>
              </a:tabLst>
              <a:defRPr/>
            </a:pPr>
            <a:endParaRPr lang="en-NZ" sz="1800" dirty="0" smtClean="0">
              <a:solidFill>
                <a:srgbClr val="073E87"/>
              </a:solidFill>
              <a:latin typeface="Candara"/>
            </a:endParaRPr>
          </a:p>
          <a:p>
            <a:pPr marL="354013" marR="0" lvl="0" indent="-354013" algn="l" defTabSz="914400" rtl="0" eaLnBrk="1" fontAlgn="auto" latinLnBrk="0" hangingPunct="1">
              <a:lnSpc>
                <a:spcPct val="100000"/>
              </a:lnSpc>
              <a:spcBef>
                <a:spcPts val="300"/>
              </a:spcBef>
              <a:spcAft>
                <a:spcPts val="300"/>
              </a:spcAft>
              <a:buClr>
                <a:srgbClr val="31B6FD"/>
              </a:buClr>
              <a:buSzPct val="100000"/>
              <a:buNone/>
              <a:tabLst>
                <a:tab pos="6103938" algn="r"/>
              </a:tabLst>
              <a:defRPr/>
            </a:pPr>
            <a:r>
              <a:rPr lang="en-NZ" sz="1800" i="1" dirty="0" smtClean="0">
                <a:solidFill>
                  <a:srgbClr val="073E87"/>
                </a:solidFill>
                <a:latin typeface="Candara"/>
              </a:rPr>
              <a:t>NB: Most of this information will be set out in M &amp; A Reports, Just summarise it.</a:t>
            </a:r>
            <a:endParaRPr lang="en-NZ" sz="1800" i="1" dirty="0">
              <a:solidFill>
                <a:srgbClr val="073E87"/>
              </a:solidFill>
              <a:latin typeface="Candara"/>
            </a:endParaRPr>
          </a:p>
        </p:txBody>
      </p:sp>
    </p:spTree>
    <p:extLst>
      <p:ext uri="{BB962C8B-B14F-4D97-AF65-F5344CB8AC3E}">
        <p14:creationId xmlns:p14="http://schemas.microsoft.com/office/powerpoint/2010/main" val="358599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6192688" cy="748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Commentary</a:t>
            </a:r>
          </a:p>
        </p:txBody>
      </p:sp>
      <p:sp>
        <p:nvSpPr>
          <p:cNvPr id="5" name="Content Placeholder 2"/>
          <p:cNvSpPr txBox="1">
            <a:spLocks/>
          </p:cNvSpPr>
          <p:nvPr/>
        </p:nvSpPr>
        <p:spPr>
          <a:xfrm>
            <a:off x="539551" y="1700808"/>
            <a:ext cx="7408333" cy="36004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R="0" fontAlgn="auto">
              <a:lnSpc>
                <a:spcPct val="100000"/>
              </a:lnSpc>
              <a:spcBef>
                <a:spcPts val="600"/>
              </a:spcBef>
              <a:spcAft>
                <a:spcPts val="600"/>
              </a:spcAft>
              <a:buClr>
                <a:srgbClr val="31B6FD"/>
              </a:buClr>
              <a:tabLst/>
              <a:defRPr/>
            </a:pPr>
            <a:r>
              <a:rPr lang="en-NZ" sz="2000" dirty="0">
                <a:solidFill>
                  <a:srgbClr val="073E87"/>
                </a:solidFill>
                <a:latin typeface="Candara"/>
              </a:rPr>
              <a:t>Specific details for the previous year have not been kept as this is the first year of reporting under the new requirements.</a:t>
            </a:r>
          </a:p>
          <a:p>
            <a:pPr marR="0" fontAlgn="auto">
              <a:lnSpc>
                <a:spcPct val="100000"/>
              </a:lnSpc>
              <a:spcBef>
                <a:spcPts val="600"/>
              </a:spcBef>
              <a:spcAft>
                <a:spcPts val="600"/>
              </a:spcAft>
              <a:buClr>
                <a:srgbClr val="31B6FD"/>
              </a:buClr>
              <a:tabLst/>
              <a:defRPr/>
            </a:pPr>
            <a:r>
              <a:rPr lang="en-NZ" sz="2000" dirty="0">
                <a:solidFill>
                  <a:srgbClr val="073E87"/>
                </a:solidFill>
                <a:latin typeface="Candara"/>
              </a:rPr>
              <a:t>All community events are widely publicised via our co-delivery partners of radio ‘anywhere’ and the ‘</a:t>
            </a:r>
            <a:r>
              <a:rPr lang="en-NZ" sz="2000" dirty="0" smtClean="0">
                <a:solidFill>
                  <a:srgbClr val="073E87"/>
                </a:solidFill>
                <a:latin typeface="Candara"/>
              </a:rPr>
              <a:t>anywhere’ </a:t>
            </a:r>
            <a:r>
              <a:rPr lang="en-NZ" sz="2000" dirty="0">
                <a:solidFill>
                  <a:srgbClr val="073E87"/>
                </a:solidFill>
                <a:latin typeface="Candara"/>
              </a:rPr>
              <a:t>chronicle</a:t>
            </a:r>
          </a:p>
          <a:p>
            <a:pPr marR="0" fontAlgn="auto">
              <a:lnSpc>
                <a:spcPct val="100000"/>
              </a:lnSpc>
              <a:spcBef>
                <a:spcPts val="600"/>
              </a:spcBef>
              <a:spcAft>
                <a:spcPts val="600"/>
              </a:spcAft>
              <a:buClr>
                <a:srgbClr val="31B6FD"/>
              </a:buClr>
              <a:tabLst/>
              <a:defRPr/>
            </a:pPr>
            <a:r>
              <a:rPr lang="en-NZ" sz="2000" dirty="0">
                <a:solidFill>
                  <a:srgbClr val="073E87"/>
                </a:solidFill>
                <a:latin typeface="Candara"/>
              </a:rPr>
              <a:t>Community projects activity is also reported to our National Lions NZ entity on a monthly basis.</a:t>
            </a:r>
          </a:p>
          <a:p>
            <a:pPr marL="0" marR="0" lvl="0" indent="0" algn="l" defTabSz="914400" rtl="0" eaLnBrk="1" fontAlgn="auto" latinLnBrk="0" hangingPunct="1">
              <a:lnSpc>
                <a:spcPct val="100000"/>
              </a:lnSpc>
              <a:spcBef>
                <a:spcPts val="1200"/>
              </a:spcBef>
              <a:spcAft>
                <a:spcPts val="600"/>
              </a:spcAft>
              <a:buClr>
                <a:srgbClr val="31B6FD"/>
              </a:buClr>
              <a:buSzPct val="100000"/>
              <a:buFont typeface="Symbol" pitchFamily="18" charset="2"/>
              <a:buNone/>
              <a:tabLst/>
              <a:defRPr/>
            </a:pP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2487829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8568952" cy="22322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Statement of Financial</a:t>
            </a:r>
          </a:p>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Performance and </a:t>
            </a:r>
          </a:p>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Statement of Financial Position</a:t>
            </a:r>
          </a:p>
        </p:txBody>
      </p:sp>
      <p:sp>
        <p:nvSpPr>
          <p:cNvPr id="5" name="Content Placeholder 2"/>
          <p:cNvSpPr txBox="1">
            <a:spLocks/>
          </p:cNvSpPr>
          <p:nvPr/>
        </p:nvSpPr>
        <p:spPr>
          <a:xfrm>
            <a:off x="611560" y="2564904"/>
            <a:ext cx="7848872" cy="374441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Use the accounts which you would normally file, the important factors are:</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You need to include comparative information (last years figures)</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Include a note saying that your entity is providing a higher level disclosure than required, (if indeed it is).</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Include a note that the Trustees have adopted a Tier 4 basis of presentation.</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If you have a Tier 3 entity higher disclosure is required, in addition a statement of cash flows is required.</a:t>
            </a:r>
            <a:endParaRPr lang="en-NZ" sz="2000" dirty="0">
              <a:solidFill>
                <a:srgbClr val="073E87"/>
              </a:solidFill>
              <a:latin typeface="Candara"/>
            </a:endParaRPr>
          </a:p>
          <a:p>
            <a:pPr marL="0" marR="0" lvl="0" indent="0" algn="l" defTabSz="914400" rtl="0" eaLnBrk="1" fontAlgn="auto" latinLnBrk="0" hangingPunct="1">
              <a:lnSpc>
                <a:spcPct val="100000"/>
              </a:lnSpc>
              <a:spcBef>
                <a:spcPts val="1200"/>
              </a:spcBef>
              <a:spcAft>
                <a:spcPts val="600"/>
              </a:spcAft>
              <a:buClr>
                <a:srgbClr val="31B6FD"/>
              </a:buClr>
              <a:buSzPct val="100000"/>
              <a:buFont typeface="Symbol" pitchFamily="18" charset="2"/>
              <a:buNone/>
              <a:tabLst/>
              <a:defRPr/>
            </a:pP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146200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1" y="258406"/>
            <a:ext cx="6192688"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Trust Administrative Procedures</a:t>
            </a:r>
          </a:p>
        </p:txBody>
      </p:sp>
      <p:pic>
        <p:nvPicPr>
          <p:cNvPr id="1028" name="Picture 4" descr="http://static.squarespace.com/static/524e345ae4b0a76bc0a013b3/t/526dc400e4b0a8c914739c7e/1382925312102/law%20library%20boo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340768"/>
            <a:ext cx="4591360" cy="34768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olterskluwer.cch.com.au/images/default-source/default-album/soy-bookshelf_cch-books_web-banner_980x350px.png?sfvrsn=0"/>
          <p:cNvPicPr>
            <a:picLocks noChangeAspect="1" noChangeArrowheads="1"/>
          </p:cNvPicPr>
          <p:nvPr/>
        </p:nvPicPr>
        <p:blipFill rotWithShape="1">
          <a:blip r:embed="rId3">
            <a:extLst>
              <a:ext uri="{28A0092B-C50C-407E-A947-70E740481C1C}">
                <a14:useLocalDpi xmlns:a14="http://schemas.microsoft.com/office/drawing/2010/main" val="0"/>
              </a:ext>
            </a:extLst>
          </a:blip>
          <a:srcRect r="18082"/>
          <a:stretch/>
        </p:blipFill>
        <p:spPr bwMode="auto">
          <a:xfrm>
            <a:off x="251520" y="4437112"/>
            <a:ext cx="4680520" cy="182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7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6192688"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Issues which have arisen</a:t>
            </a:r>
          </a:p>
        </p:txBody>
      </p:sp>
      <p:sp>
        <p:nvSpPr>
          <p:cNvPr id="5" name="Content Placeholder 2"/>
          <p:cNvSpPr txBox="1">
            <a:spLocks/>
          </p:cNvSpPr>
          <p:nvPr/>
        </p:nvSpPr>
        <p:spPr>
          <a:xfrm>
            <a:off x="539551" y="1916832"/>
            <a:ext cx="7408333" cy="4320480"/>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Make sure there is at least three meetings per year, one of which is an AGM.</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Keep minutes of meeting – separate these from the club.</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Rotate Trustee membership, new Trustees bring fresh ideas</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If the club is delegated the responsibility of paying accounts and running projects make sure that your minutes reflect this.</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Have a clearly separate bank account from that of the club</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Filing must be up to date, once a return reminder is emailed out deal with it.</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Make sure the point of contact is up to date for filing, use the service club address        </a:t>
            </a:r>
            <a:r>
              <a:rPr lang="en-NZ" sz="2000" i="1" dirty="0" smtClean="0">
                <a:solidFill>
                  <a:srgbClr val="073E87"/>
                </a:solidFill>
                <a:latin typeface="Candara"/>
              </a:rPr>
              <a:t>NB:  </a:t>
            </a:r>
            <a:r>
              <a:rPr lang="en-NZ" sz="2000" i="1" dirty="0" smtClean="0">
                <a:solidFill>
                  <a:srgbClr val="073E87"/>
                </a:solidFill>
                <a:latin typeface="Candara"/>
                <a:hlinkClick r:id="rId2"/>
              </a:rPr>
              <a:t>club@lionsclubs.org.nz</a:t>
            </a:r>
            <a:endParaRPr kumimoji="0" lang="en-NZ" sz="2400" b="0" i="1" u="none" strike="noStrike" kern="1200" cap="none" spc="0" normalizeH="0" baseline="0" noProof="0" dirty="0">
              <a:ln>
                <a:noFill/>
              </a:ln>
              <a:solidFill>
                <a:srgbClr val="073E87"/>
              </a:solidFill>
              <a:effectLst/>
              <a:uLnTx/>
              <a:uFillTx/>
              <a:latin typeface="Candara"/>
            </a:endParaRPr>
          </a:p>
        </p:txBody>
      </p:sp>
    </p:spTree>
    <p:extLst>
      <p:ext uri="{BB962C8B-B14F-4D97-AF65-F5344CB8AC3E}">
        <p14:creationId xmlns:p14="http://schemas.microsoft.com/office/powerpoint/2010/main" val="4089832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7975" y="312736"/>
            <a:ext cx="7288361" cy="1604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What fund can actually </a:t>
            </a:r>
            <a:endParaRPr lang="en-NZ" sz="4800" dirty="0" smtClean="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smtClean="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be </a:t>
            </a: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used for </a:t>
            </a:r>
            <a:r>
              <a:rPr lang="en-NZ" sz="4800" dirty="0" smtClean="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Administration</a:t>
            </a: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a:t>
            </a:r>
          </a:p>
        </p:txBody>
      </p:sp>
      <p:sp>
        <p:nvSpPr>
          <p:cNvPr id="2" name="AutoShape 2" descr="Image result for scales with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4" descr="Image result for scales with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6"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8"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1" y="2089440"/>
            <a:ext cx="4778375" cy="433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688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6192688"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How do we deal with Project Funds</a:t>
            </a:r>
          </a:p>
        </p:txBody>
      </p:sp>
      <p:sp>
        <p:nvSpPr>
          <p:cNvPr id="5" name="Content Placeholder 2"/>
          <p:cNvSpPr txBox="1">
            <a:spLocks/>
          </p:cNvSpPr>
          <p:nvPr/>
        </p:nvSpPr>
        <p:spPr>
          <a:xfrm>
            <a:off x="509845" y="1772816"/>
            <a:ext cx="7408333" cy="468052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Pretty much all funds can be directed to Administration, however there are tax implication with doing so.</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Also remember the public perception associated with a Lions project.  Use our Trusts for public projects, that's why we created them.</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Funds can be withdrawn from the Trust to reimburse Lions for project related costs.  Typically this is in the form of mileage, phone use or stationery.</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That Lion has the option of donating it back to the club with no tax implications.</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Be careful with the treatment of all major fundraisers such as phone book delivery, firewood, stocktakes, slinks and car marshalling.</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Ask your district or MD District team for guidance as often the treatment by Lions Clubs is wrong.</a:t>
            </a:r>
          </a:p>
          <a:p>
            <a:pPr marR="0" fontAlgn="auto">
              <a:lnSpc>
                <a:spcPct val="100000"/>
              </a:lnSpc>
              <a:spcBef>
                <a:spcPts val="600"/>
              </a:spcBef>
              <a:spcAft>
                <a:spcPts val="600"/>
              </a:spcAft>
              <a:buClr>
                <a:srgbClr val="31B6FD"/>
              </a:buClr>
              <a:tabLst/>
              <a:defRPr/>
            </a:pPr>
            <a:endParaRPr lang="en-NZ" sz="2000" dirty="0" smtClean="0">
              <a:solidFill>
                <a:srgbClr val="073E87"/>
              </a:solidFill>
              <a:latin typeface="Candara"/>
            </a:endParaRPr>
          </a:p>
          <a:p>
            <a:pPr marR="0" fontAlgn="auto">
              <a:lnSpc>
                <a:spcPct val="100000"/>
              </a:lnSpc>
              <a:spcBef>
                <a:spcPts val="600"/>
              </a:spcBef>
              <a:spcAft>
                <a:spcPts val="600"/>
              </a:spcAft>
              <a:buClr>
                <a:srgbClr val="31B6FD"/>
              </a:buClr>
              <a:tabLst/>
              <a:defRPr/>
            </a:pPr>
            <a:endParaRPr lang="en-NZ" sz="2000" dirty="0">
              <a:solidFill>
                <a:srgbClr val="073E87"/>
              </a:solidFill>
              <a:latin typeface="Candara"/>
            </a:endParaRPr>
          </a:p>
          <a:p>
            <a:pPr marL="0" marR="0" lvl="0" indent="0" algn="l" defTabSz="914400" rtl="0" eaLnBrk="1" fontAlgn="auto" latinLnBrk="0" hangingPunct="1">
              <a:lnSpc>
                <a:spcPct val="100000"/>
              </a:lnSpc>
              <a:spcBef>
                <a:spcPts val="1200"/>
              </a:spcBef>
              <a:spcAft>
                <a:spcPts val="600"/>
              </a:spcAft>
              <a:buClr>
                <a:srgbClr val="31B6FD"/>
              </a:buClr>
              <a:buSzPct val="100000"/>
              <a:buFont typeface="Symbol" pitchFamily="18" charset="2"/>
              <a:buNone/>
              <a:tabLst/>
              <a:defRPr/>
            </a:pP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35382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6192688"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How do we deal with Project Funds</a:t>
            </a:r>
          </a:p>
        </p:txBody>
      </p:sp>
      <p:sp>
        <p:nvSpPr>
          <p:cNvPr id="5" name="Content Placeholder 2"/>
          <p:cNvSpPr txBox="1">
            <a:spLocks/>
          </p:cNvSpPr>
          <p:nvPr/>
        </p:nvSpPr>
        <p:spPr>
          <a:xfrm>
            <a:off x="539551" y="2204864"/>
            <a:ext cx="7408333" cy="338437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Protect and promote our brand</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Lions are renown, internationally, for community projects with limited administrative costs.</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Contrast that to some major NZ charities who often absorb more than 40% into administration</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If a person pays funds to administration who is not a Lions member then it becomes taxable income to the club (subject to the circle of membership rules).</a:t>
            </a:r>
          </a:p>
        </p:txBody>
      </p:sp>
    </p:spTree>
    <p:extLst>
      <p:ext uri="{BB962C8B-B14F-4D97-AF65-F5344CB8AC3E}">
        <p14:creationId xmlns:p14="http://schemas.microsoft.com/office/powerpoint/2010/main" val="1149166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40768"/>
            <a:ext cx="3223245" cy="322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836712"/>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Circle of membership rules and tax implications</a:t>
            </a:r>
          </a:p>
        </p:txBody>
      </p:sp>
      <p:sp>
        <p:nvSpPr>
          <p:cNvPr id="2" name="AutoShape 2" descr="Image result for scales with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4" descr="Image result for scales with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6"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8"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8" y="2780928"/>
            <a:ext cx="5025261" cy="334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316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9550" y="1844824"/>
            <a:ext cx="7992890" cy="4608512"/>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Basic principle is transactions which are member to member are exempt income.</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Remember also the club is distinct and separate from the Trust.  If incorporated the club has separate filing obligations with the Companies registrar.</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If the club (not the Trust) engages in activity with anyone outside the circle of membership then it is taxable income.</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There is an exemption level of net $1,000 per annum so a club can trade with non members, but its net result must be under net $1,000.</a:t>
            </a:r>
          </a:p>
          <a:p>
            <a:pPr marL="0" marR="0" indent="0" fontAlgn="auto">
              <a:lnSpc>
                <a:spcPct val="100000"/>
              </a:lnSpc>
              <a:spcBef>
                <a:spcPts val="600"/>
              </a:spcBef>
              <a:spcAft>
                <a:spcPts val="600"/>
              </a:spcAft>
              <a:buClr>
                <a:srgbClr val="31B6FD"/>
              </a:buClr>
              <a:buNone/>
              <a:tabLst/>
              <a:defRPr/>
            </a:pPr>
            <a:r>
              <a:rPr lang="en-NZ" sz="2000" b="1" dirty="0" smtClean="0">
                <a:solidFill>
                  <a:srgbClr val="073E87"/>
                </a:solidFill>
                <a:latin typeface="Candara"/>
              </a:rPr>
              <a:t>Key to be under the $1,000 level</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Using the member project reimbursement system which is recommended by MD means the transfer is exempt.  If the payment from the third party is made direct to the club it is caught as being outside the circle of membership rule.</a:t>
            </a:r>
          </a:p>
          <a:p>
            <a:pPr marR="0" fontAlgn="auto">
              <a:lnSpc>
                <a:spcPct val="100000"/>
              </a:lnSpc>
              <a:spcBef>
                <a:spcPts val="600"/>
              </a:spcBef>
              <a:spcAft>
                <a:spcPts val="600"/>
              </a:spcAft>
              <a:buClr>
                <a:srgbClr val="31B6FD"/>
              </a:buClr>
              <a:tabLst/>
              <a:defRPr/>
            </a:pPr>
            <a:endParaRPr lang="en-NZ" sz="2000" dirty="0" smtClean="0">
              <a:solidFill>
                <a:srgbClr val="073E87"/>
              </a:solidFill>
              <a:latin typeface="Candara"/>
            </a:endParaRPr>
          </a:p>
          <a:p>
            <a:pPr marR="0" fontAlgn="auto">
              <a:lnSpc>
                <a:spcPct val="100000"/>
              </a:lnSpc>
              <a:spcBef>
                <a:spcPts val="600"/>
              </a:spcBef>
              <a:spcAft>
                <a:spcPts val="600"/>
              </a:spcAft>
              <a:buClr>
                <a:srgbClr val="31B6FD"/>
              </a:buClr>
              <a:tabLst/>
              <a:defRPr/>
            </a:pPr>
            <a:endParaRPr lang="en-NZ" sz="2000" dirty="0">
              <a:solidFill>
                <a:srgbClr val="073E87"/>
              </a:solidFill>
              <a:latin typeface="Candara"/>
            </a:endParaRPr>
          </a:p>
          <a:p>
            <a:pPr marL="0" marR="0" lvl="0" indent="0" algn="l" defTabSz="914400" rtl="0" eaLnBrk="1" fontAlgn="auto" latinLnBrk="0" hangingPunct="1">
              <a:lnSpc>
                <a:spcPct val="100000"/>
              </a:lnSpc>
              <a:spcBef>
                <a:spcPts val="1200"/>
              </a:spcBef>
              <a:spcAft>
                <a:spcPts val="600"/>
              </a:spcAft>
              <a:buClr>
                <a:srgbClr val="31B6FD"/>
              </a:buClr>
              <a:buSzPct val="100000"/>
              <a:buFont typeface="Symbol" pitchFamily="18" charset="2"/>
              <a:buNone/>
              <a:tabLst/>
              <a:defRPr/>
            </a:pP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
        <p:nvSpPr>
          <p:cNvPr id="6" name="Title 1"/>
          <p:cNvSpPr txBox="1">
            <a:spLocks/>
          </p:cNvSpPr>
          <p:nvPr/>
        </p:nvSpPr>
        <p:spPr>
          <a:xfrm>
            <a:off x="251520" y="212670"/>
            <a:ext cx="6912768" cy="16321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Circle of membership rules and tax implications</a:t>
            </a:r>
          </a:p>
        </p:txBody>
      </p:sp>
    </p:spTree>
    <p:extLst>
      <p:ext uri="{BB962C8B-B14F-4D97-AF65-F5344CB8AC3E}">
        <p14:creationId xmlns:p14="http://schemas.microsoft.com/office/powerpoint/2010/main" val="210301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030" y="332656"/>
            <a:ext cx="5113900" cy="830997"/>
          </a:xfrm>
          <a:prstGeom prst="rect">
            <a:avLst/>
          </a:prstGeom>
        </p:spPr>
        <p:txBody>
          <a:bodyPr wrap="none">
            <a:spAutoFit/>
          </a:bodyPr>
          <a:lstStyle/>
          <a:p>
            <a:r>
              <a:rPr lang="en-NZ" sz="4800" dirty="0" smtClean="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rPr>
              <a:t>Issues to ponder…</a:t>
            </a:r>
            <a:endParaRPr lang="en-NZ" sz="4800" baseline="300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ndParaRPr>
          </a:p>
        </p:txBody>
      </p:sp>
      <p:sp>
        <p:nvSpPr>
          <p:cNvPr id="5" name="Content Placeholder 2"/>
          <p:cNvSpPr txBox="1">
            <a:spLocks/>
          </p:cNvSpPr>
          <p:nvPr/>
        </p:nvSpPr>
        <p:spPr>
          <a:xfrm>
            <a:off x="611561" y="1700808"/>
            <a:ext cx="7668840" cy="4425355"/>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1200"/>
              </a:spcBef>
              <a:spcAft>
                <a:spcPts val="600"/>
              </a:spcAft>
              <a:buClr>
                <a:srgbClr val="31B6FD"/>
              </a:buClr>
              <a:buSzPct val="100000"/>
              <a:buFont typeface="Symbol" pitchFamily="18" charset="2"/>
              <a:buChar char=""/>
              <a:tabLst/>
              <a:defRPr/>
            </a:pPr>
            <a:r>
              <a:rPr kumimoji="0" lang="en-NZ" sz="2400" b="0" i="0" u="none" strike="noStrike" kern="1200" cap="none" spc="0" normalizeH="0" baseline="0" noProof="0" dirty="0" smtClean="0">
                <a:ln>
                  <a:noFill/>
                </a:ln>
                <a:solidFill>
                  <a:srgbClr val="073E87"/>
                </a:solidFill>
                <a:effectLst/>
                <a:uLnTx/>
                <a:uFillTx/>
                <a:latin typeface="Candara"/>
                <a:ea typeface="+mn-ea"/>
                <a:cs typeface="+mn-cs"/>
              </a:rPr>
              <a:t>Template for Charitable</a:t>
            </a:r>
            <a:r>
              <a:rPr kumimoji="0" lang="en-NZ" sz="2400" b="0" i="0" u="none" strike="noStrike" kern="1200" cap="none" spc="0" normalizeH="0" noProof="0" dirty="0" smtClean="0">
                <a:ln>
                  <a:noFill/>
                </a:ln>
                <a:solidFill>
                  <a:srgbClr val="073E87"/>
                </a:solidFill>
                <a:effectLst/>
                <a:uLnTx/>
                <a:uFillTx/>
                <a:latin typeface="Candara"/>
                <a:ea typeface="+mn-ea"/>
                <a:cs typeface="+mn-cs"/>
              </a:rPr>
              <a:t> Trust </a:t>
            </a:r>
            <a:r>
              <a:rPr lang="en-NZ" dirty="0" smtClean="0">
                <a:solidFill>
                  <a:srgbClr val="073E87"/>
                </a:solidFill>
                <a:latin typeface="Candara"/>
              </a:rPr>
              <a:t>Annual</a:t>
            </a:r>
            <a:r>
              <a:rPr kumimoji="0" lang="en-NZ" sz="2400" b="0" i="0" u="none" strike="noStrike" kern="1200" cap="none" spc="0" normalizeH="0" noProof="0" dirty="0" smtClean="0">
                <a:ln>
                  <a:noFill/>
                </a:ln>
                <a:solidFill>
                  <a:srgbClr val="073E87"/>
                </a:solidFill>
                <a:effectLst/>
                <a:uLnTx/>
                <a:uFillTx/>
                <a:latin typeface="Candara"/>
                <a:ea typeface="+mn-ea"/>
                <a:cs typeface="+mn-cs"/>
              </a:rPr>
              <a:t> Filing</a:t>
            </a:r>
          </a:p>
          <a:p>
            <a:pPr marL="274320" marR="0" lvl="0" indent="-274320" algn="l" defTabSz="914400" rtl="0" eaLnBrk="1" fontAlgn="auto" latinLnBrk="0" hangingPunct="1">
              <a:lnSpc>
                <a:spcPct val="100000"/>
              </a:lnSpc>
              <a:spcBef>
                <a:spcPts val="1200"/>
              </a:spcBef>
              <a:spcAft>
                <a:spcPts val="600"/>
              </a:spcAft>
              <a:buClr>
                <a:srgbClr val="31B6FD"/>
              </a:buClr>
              <a:buSzPct val="100000"/>
              <a:buFont typeface="Symbol" pitchFamily="18" charset="2"/>
              <a:buChar char=""/>
              <a:tabLst/>
              <a:defRPr/>
            </a:pPr>
            <a:r>
              <a:rPr lang="en-NZ" baseline="0" dirty="0" smtClean="0">
                <a:solidFill>
                  <a:srgbClr val="073E87"/>
                </a:solidFill>
                <a:latin typeface="Candara"/>
              </a:rPr>
              <a:t>Trust Administrative Procedures</a:t>
            </a:r>
          </a:p>
          <a:p>
            <a:pPr marL="274320" marR="0" lvl="0" indent="-274320" algn="l" defTabSz="914400" rtl="0" eaLnBrk="1" fontAlgn="auto" latinLnBrk="0" hangingPunct="1">
              <a:lnSpc>
                <a:spcPct val="100000"/>
              </a:lnSpc>
              <a:spcBef>
                <a:spcPts val="1200"/>
              </a:spcBef>
              <a:spcAft>
                <a:spcPts val="600"/>
              </a:spcAft>
              <a:buClr>
                <a:srgbClr val="31B6FD"/>
              </a:buClr>
              <a:buSzPct val="100000"/>
              <a:buFont typeface="Symbol" pitchFamily="18" charset="2"/>
              <a:buChar char=""/>
              <a:tabLst/>
              <a:defRPr/>
            </a:pPr>
            <a:r>
              <a:rPr kumimoji="0" lang="en-NZ" sz="2400" b="0" i="0" u="none" strike="noStrike" kern="1200" cap="none" spc="0" normalizeH="0" noProof="0" dirty="0" smtClean="0">
                <a:ln>
                  <a:noFill/>
                </a:ln>
                <a:solidFill>
                  <a:srgbClr val="073E87"/>
                </a:solidFill>
                <a:effectLst/>
                <a:uLnTx/>
                <a:uFillTx/>
                <a:latin typeface="Candara"/>
                <a:ea typeface="+mn-ea"/>
                <a:cs typeface="+mn-cs"/>
              </a:rPr>
              <a:t>What Administration Funds actually should be used for</a:t>
            </a:r>
          </a:p>
          <a:p>
            <a:pPr marL="274320" marR="0" lvl="0" indent="-274320" algn="l" defTabSz="914400" rtl="0" eaLnBrk="1" fontAlgn="auto" latinLnBrk="0" hangingPunct="1">
              <a:lnSpc>
                <a:spcPct val="100000"/>
              </a:lnSpc>
              <a:spcBef>
                <a:spcPts val="1200"/>
              </a:spcBef>
              <a:spcAft>
                <a:spcPts val="600"/>
              </a:spcAft>
              <a:buClr>
                <a:srgbClr val="31B6FD"/>
              </a:buClr>
              <a:buSzPct val="100000"/>
              <a:buFont typeface="Symbol" pitchFamily="18" charset="2"/>
              <a:buChar char=""/>
              <a:tabLst/>
              <a:defRPr/>
            </a:pPr>
            <a:r>
              <a:rPr lang="en-NZ" baseline="0" dirty="0" smtClean="0">
                <a:solidFill>
                  <a:srgbClr val="073E87"/>
                </a:solidFill>
                <a:latin typeface="Candara"/>
              </a:rPr>
              <a:t>Circle of Membership</a:t>
            </a:r>
            <a:r>
              <a:rPr lang="en-NZ" dirty="0" smtClean="0">
                <a:solidFill>
                  <a:srgbClr val="073E87"/>
                </a:solidFill>
                <a:latin typeface="Candara"/>
              </a:rPr>
              <a:t> rule and Tax Implications</a:t>
            </a:r>
          </a:p>
          <a:p>
            <a:pPr marL="274320" marR="0" lvl="0" indent="-274320" algn="l" defTabSz="914400" rtl="0" eaLnBrk="1" fontAlgn="auto" latinLnBrk="0" hangingPunct="1">
              <a:lnSpc>
                <a:spcPct val="100000"/>
              </a:lnSpc>
              <a:spcBef>
                <a:spcPts val="1200"/>
              </a:spcBef>
              <a:spcAft>
                <a:spcPts val="600"/>
              </a:spcAft>
              <a:buClr>
                <a:srgbClr val="31B6FD"/>
              </a:buClr>
              <a:buSzPct val="100000"/>
              <a:buFont typeface="Symbol" pitchFamily="18" charset="2"/>
              <a:buChar char=""/>
              <a:tabLst/>
              <a:defRPr/>
            </a:pPr>
            <a:r>
              <a:rPr kumimoji="0" lang="en-NZ" sz="2400" b="0" i="0" u="none" strike="noStrike" kern="1200" cap="none" spc="0" normalizeH="0" baseline="0" noProof="0" dirty="0" smtClean="0">
                <a:ln>
                  <a:noFill/>
                </a:ln>
                <a:solidFill>
                  <a:srgbClr val="073E87"/>
                </a:solidFill>
                <a:effectLst/>
                <a:uLnTx/>
                <a:uFillTx/>
                <a:latin typeface="Candara"/>
                <a:ea typeface="+mn-ea"/>
                <a:cs typeface="+mn-cs"/>
              </a:rPr>
              <a:t>What’s ahead</a:t>
            </a:r>
            <a:r>
              <a:rPr kumimoji="0" lang="en-NZ" sz="2400" b="0" i="0" u="none" strike="noStrike" kern="1200" cap="none" spc="0" normalizeH="0" noProof="0" dirty="0" smtClean="0">
                <a:ln>
                  <a:noFill/>
                </a:ln>
                <a:solidFill>
                  <a:srgbClr val="073E87"/>
                </a:solidFill>
                <a:effectLst/>
                <a:uLnTx/>
                <a:uFillTx/>
                <a:latin typeface="Candara"/>
                <a:ea typeface="+mn-ea"/>
                <a:cs typeface="+mn-cs"/>
              </a:rPr>
              <a:t> for treasurer Support</a:t>
            </a:r>
          </a:p>
          <a:p>
            <a:pPr marL="274320" marR="0" lvl="0" indent="-274320" algn="l" defTabSz="914400" rtl="0" eaLnBrk="1" fontAlgn="auto" latinLnBrk="0" hangingPunct="1">
              <a:lnSpc>
                <a:spcPct val="100000"/>
              </a:lnSpc>
              <a:spcBef>
                <a:spcPts val="1200"/>
              </a:spcBef>
              <a:spcAft>
                <a:spcPts val="600"/>
              </a:spcAft>
              <a:buClr>
                <a:srgbClr val="31B6FD"/>
              </a:buClr>
              <a:buSzPct val="100000"/>
              <a:buFont typeface="Symbol" pitchFamily="18" charset="2"/>
              <a:buChar char=""/>
              <a:tabLst/>
              <a:defRPr/>
            </a:pPr>
            <a:r>
              <a:rPr lang="en-NZ" baseline="0" dirty="0" smtClean="0">
                <a:solidFill>
                  <a:srgbClr val="073E87"/>
                </a:solidFill>
                <a:latin typeface="Candara"/>
              </a:rPr>
              <a:t>Q</a:t>
            </a:r>
            <a:r>
              <a:rPr lang="en-NZ" dirty="0" smtClean="0">
                <a:solidFill>
                  <a:srgbClr val="073E87"/>
                </a:solidFill>
                <a:latin typeface="Candara"/>
              </a:rPr>
              <a:t> &amp; A Session</a:t>
            </a: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0375" y="312737"/>
            <a:ext cx="6309320" cy="16677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rPr>
              <a:t>What's ahead for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rPr>
              <a:t>Treasurer</a:t>
            </a:r>
            <a:r>
              <a:rPr kumimoji="0" lang="en-NZ" sz="4400" b="0" i="0" u="none" strike="noStrike" kern="1200" cap="none" spc="0" normalizeH="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rPr>
              <a:t> Support</a:t>
            </a:r>
            <a:endParaRPr kumimoji="0" lang="en-NZ" sz="4400" b="0"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endParaRPr>
          </a:p>
        </p:txBody>
      </p:sp>
      <p:sp>
        <p:nvSpPr>
          <p:cNvPr id="2" name="AutoShape 2" descr="Image result for scales with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4" descr="Image result for scales with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6"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8"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48880"/>
            <a:ext cx="5524251" cy="347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847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9550" y="1844824"/>
            <a:ext cx="7992890" cy="460851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National meeting of District Treasurers is set down for August 2016 Council Meeting.</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Developing a downloadable podcast via our NZ Lions site as a live Q &amp; A session, (expect to be live around August).</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Rewrite of Treasurer Guidelines should be complete by November Council Meeting.</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Treasurer chat room on our NZ Lions site is under development with question and answers searchable.</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Both Xero and MYOB are working on a solution to cover reporting requirements (we </a:t>
            </a:r>
            <a:r>
              <a:rPr lang="en-NZ" sz="2000" smtClean="0">
                <a:solidFill>
                  <a:srgbClr val="073E87"/>
                </a:solidFill>
                <a:latin typeface="Candara"/>
              </a:rPr>
              <a:t>have national arrangements </a:t>
            </a:r>
            <a:r>
              <a:rPr lang="en-NZ" sz="2000" dirty="0" smtClean="0">
                <a:solidFill>
                  <a:srgbClr val="073E87"/>
                </a:solidFill>
                <a:latin typeface="Candara"/>
              </a:rPr>
              <a:t>worked out with both)</a:t>
            </a:r>
          </a:p>
          <a:p>
            <a:pPr marR="0" fontAlgn="auto">
              <a:lnSpc>
                <a:spcPct val="100000"/>
              </a:lnSpc>
              <a:spcBef>
                <a:spcPts val="600"/>
              </a:spcBef>
              <a:spcAft>
                <a:spcPts val="600"/>
              </a:spcAft>
              <a:buClr>
                <a:srgbClr val="31B6FD"/>
              </a:buClr>
              <a:tabLst/>
              <a:defRPr/>
            </a:pPr>
            <a:r>
              <a:rPr lang="en-NZ" sz="2000" dirty="0" smtClean="0">
                <a:solidFill>
                  <a:srgbClr val="073E87"/>
                </a:solidFill>
                <a:latin typeface="Candara"/>
              </a:rPr>
              <a:t>Hopefully Northland Rugby might win at least one game this season!!</a:t>
            </a:r>
          </a:p>
          <a:p>
            <a:pPr marR="0" fontAlgn="auto">
              <a:lnSpc>
                <a:spcPct val="100000"/>
              </a:lnSpc>
              <a:spcBef>
                <a:spcPts val="600"/>
              </a:spcBef>
              <a:spcAft>
                <a:spcPts val="600"/>
              </a:spcAft>
              <a:buClr>
                <a:srgbClr val="31B6FD"/>
              </a:buClr>
              <a:tabLst/>
              <a:defRPr/>
            </a:pPr>
            <a:endParaRPr lang="en-NZ" sz="2000" dirty="0" smtClean="0">
              <a:solidFill>
                <a:srgbClr val="073E87"/>
              </a:solidFill>
              <a:latin typeface="Candara"/>
            </a:endParaRPr>
          </a:p>
          <a:p>
            <a:pPr marR="0" fontAlgn="auto">
              <a:lnSpc>
                <a:spcPct val="100000"/>
              </a:lnSpc>
              <a:spcBef>
                <a:spcPts val="600"/>
              </a:spcBef>
              <a:spcAft>
                <a:spcPts val="600"/>
              </a:spcAft>
              <a:buClr>
                <a:srgbClr val="31B6FD"/>
              </a:buClr>
              <a:tabLst/>
              <a:defRPr/>
            </a:pPr>
            <a:endParaRPr lang="en-NZ" sz="2000" dirty="0">
              <a:solidFill>
                <a:srgbClr val="073E87"/>
              </a:solidFill>
              <a:latin typeface="Candara"/>
            </a:endParaRPr>
          </a:p>
          <a:p>
            <a:pPr marL="0" marR="0" lvl="0" indent="0" algn="l" defTabSz="914400" rtl="0" eaLnBrk="1" fontAlgn="auto" latinLnBrk="0" hangingPunct="1">
              <a:lnSpc>
                <a:spcPct val="100000"/>
              </a:lnSpc>
              <a:spcBef>
                <a:spcPts val="1200"/>
              </a:spcBef>
              <a:spcAft>
                <a:spcPts val="600"/>
              </a:spcAft>
              <a:buClr>
                <a:srgbClr val="31B6FD"/>
              </a:buClr>
              <a:buSzPct val="100000"/>
              <a:buFont typeface="Symbol" pitchFamily="18" charset="2"/>
              <a:buNone/>
              <a:tabLst/>
              <a:defRPr/>
            </a:pP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
        <p:nvSpPr>
          <p:cNvPr id="4" name="Title 1"/>
          <p:cNvSpPr txBox="1">
            <a:spLocks/>
          </p:cNvSpPr>
          <p:nvPr/>
        </p:nvSpPr>
        <p:spPr>
          <a:xfrm>
            <a:off x="460375" y="312737"/>
            <a:ext cx="6309320" cy="16677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rPr>
              <a:t>What's ahead for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rPr>
              <a:t>Treasurer</a:t>
            </a:r>
            <a:r>
              <a:rPr kumimoji="0" lang="en-NZ" sz="4400" b="0" i="0" u="none" strike="noStrike" kern="1200" cap="none" spc="0" normalizeH="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rPr>
              <a:t> Support</a:t>
            </a:r>
            <a:endParaRPr kumimoji="0" lang="en-NZ" sz="4400" b="0"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Candara"/>
              <a:ea typeface="+mj-ea"/>
              <a:cs typeface="+mj-cs"/>
            </a:endParaRPr>
          </a:p>
        </p:txBody>
      </p:sp>
    </p:spTree>
    <p:extLst>
      <p:ext uri="{BB962C8B-B14F-4D97-AF65-F5344CB8AC3E}">
        <p14:creationId xmlns:p14="http://schemas.microsoft.com/office/powerpoint/2010/main" val="353485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0375" y="312737"/>
            <a:ext cx="5479777" cy="117204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Q &amp; A Session</a:t>
            </a:r>
          </a:p>
        </p:txBody>
      </p:sp>
      <p:sp>
        <p:nvSpPr>
          <p:cNvPr id="2" name="AutoShape 2" descr="Image result for scales with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4" descr="Image result for scales with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6"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8" descr="data:image/jpeg;base64,/9j/4AAQSkZJRgABAQAAAQABAAD/2wCEAAkGBxASEhATEhIVFRIVFRUVFRUVFRcVFRYVFRgWFhYWFhUYICkgGBolHRUVITEhJSorMi4uFx8zODMsNygtLisBCgoKDg0OGhAQGislICUtLS4vKzUwLS0tLS4tLS0rLS0tLS0tLS0tKy0tKy0tKy0tLS0tLS0rLS0tLS0tLS0tLf/AABEIANYA7AMBIgACEQEDEQH/xAAbAAEAAgMBAQAAAAAAAAAAAAAABAYBAwUHAv/EAEIQAAEDAQUDCAYHCAIDAAAAAAEAAgMRBAUSITEGQVETIjJhcYGRsTNCcoKhsiMkNFLB0fAHFBVDc5Lh8WKiU4Oj/8QAGAEBAAMBAAAAAAAAAAAAAAAAAAIDBAH/xAAtEQACAgECBAQGAgMAAAAAAAAAAQIRAyExBBJBURMUMjMiYXGBkaGxwUJS8P/aAAwDAQACEQMRAD8A9xREQBERAEREAREQBERAEREAREQBERAEREAREQBERAEREAREQBERAEREAREQBERAEREBglcq17R2WMlpkGIZEAjI9dSuqVWbOYpLXNihjc080PLQTiaASKkZ5V8AqcuTlpLq6JwjdkyHaezu6NT2Fp8ipLb7gO8jtafwXxPs/Y39KzxdoYGnxFFCk2Ps/wDLfNF7MriP7X1C5WVbNEk8b3s6zb0gP8xveaea3MtUZ0e09jgVWZNlrS30dqDuqWIfMwjyUOW6bezWGKQcY5cJ/te0ea48mVbxJcmN7SLjLbI29J7R3hc+a/4x0Q53wHxzVTlllZ6Sy2hvZFyg8YyVqjvZgI5stTQZwTCleJLcu1Uzz5Oiosjhh1ZbBtE2vOYR7wquhZLzikyac+ByPdx7lSpH4a1Y5xOmGlK7655dq2x6Zmh1HGvUoR4qaepJ8PF7F8RcO5r2rRkh53quO/qPWu3VboTU1aMkouLpmURFMiEREAREQBERAEREAREQBERAEREAREQEW8Z8DHEa6N9o5BcmzWMtbLT0jCwigpVzW1cdM61cM6/gps45SdraVbHzyd2PRo7d/wCgtl30LrQaU+kp20a1ZZLnmvx+i1OokuCQOaHDQioWxQbAMLnx7gcTfZdu7jVTlfjlcdStqmFhZRTOGFhwqF9IUBQbXHPE97CxjqHIteRzTm0kFutCK5qVZ9mZXRsljtBErwHPbIMULq6Na0GsdBQVB3ZgqTfnpn+75Bd65/QQ+w3yWHFji5yi0a8k5KEWUq0CeH7RA9o+/GDNH2lzRiHvALqXXtCac17ZWjg6pHf+atq5dv2fssxq+JuP77eY/wDvbQqzy7i7g6IeMpKpo2Wa+In78J4Oy+Oi6ANVVbRsrK30FoJH3J24/wD6No4d9VEE1us3TheGjfEeWj/tHOHgurJkj6l+CLhCXpZdkVbu3aqJ+TiK78Oo7WHMKwRStcAWmoO8K6OSMtiuUJR3NiIimRCIiAIiIAiIgCIiAIiIAtU8oa0uOgFVtXOvKrzHEPWNXa9Aa9WelPgoZJcsbOpWxdMfMLzXFIcZrqAeiM+rs10C+7tr9NU1+ldTsFAplFDuqmF5zzkfr2qCjyuK+pK7TYt/NLJdA00ccui7XM7q0PcpgKxMwOBB0OSj3e8llD0mnCe7Q94oVLaddzm6JaIisIhCiFAVW+h9M/3flC7t0egh9hvkuHfPpn+78oXduj0EXsN8ljw+7M0ZPbiTERFsM4WKLKICBeFz2ef0kTXHc6lHjseMx4rkWGxyWa0MjZNjieCcLzz2gV9b1twG/torKSqxbYy+Zk2jhymA55COlcq7+dlTeOCzcRLlppa2W49bTZZwsrXBIHNDhoQCFsWhO0VBERdAREQBERAEREAREQGFzruAe+SamvMaf+LfzPloFtvSQhlAec8ho13mnkpFniwNa37oA8BRVP4ppdiWyPsqJdNeTzpm55ypvceCllRLmpyTKV3nPtK6/Wvo/wCgvSyYVCfzJQd0gwn2m5jxFfBTlGt0Rc006Q5zfabmNf1mmRaWuhxElFps0we1rhvH+wtymnas4EKIV0FWvj0z/d+Vq7t0ehi9gLhXz6Z/u/KF3bo9DF7AWPD7szRk9uJMREWwzhEQoCHeUhDKN6T+Y3tdv7hU9y0TRBr7M0ZNBc2nuZZd3xW0c+Yn1YxQa5udr4Cnivm8KY4Dn6Td1g/4/wBrNLW5fNfzqWLejN3nCXxkUDTVvsuzCnrn2zmPjk68DuFDWlewqeFZj0uPYjLuZREVpEIiIAiIgCIiALBWVotcwYxzuA+O5cbpWwRGUknJplEKA5dN1K79wHVrvqukot3wlrAHGpNSe057yVKUMS0t7slI+JTkewqPdPoY6/dC3Wk0Y8/8T5LVdraRRilKMblwyCf5/Yf4kpFiqyrCJBsvNe9m489uuh1Hj5qcFBvEYcMg9Q87ToHpd2/uqprTkq4aNxJPuZQohVhEqt8+mk935WrvXR6GL2AuBfXp5Pd+Vq790egi9gLHh92Zoye3EmIiLYZwtVpmDGucdACfBbCoVs5z44+vG7XRtKDvNPBQm6Wh1bn3d8OFmfScS53a7P8Ax3LXef8AKPCVnDeab+1TgFBvegYDnlJGcvaA/E+KjOPLjaOxdyN9pixsc3iKZ8d3xXzd8xcwV6Qq12daOGRUlQYTglc3OjxiHCo6QHmkvhkpfYLYnosLKtIhERAEREAREQGCoFr58jI9w57u7QHKmvXwU55oq7esjhZLVNmC4YgR0sDSKNGQNSK+Oqoyvp9/wTgixgLK875OEMD+UlYTn6V7Pg4ru7C298sUuJ5fhkwgl2KgoMsW9cx5+aVUSni5Vdnft/o5PZd5Lg2a9JXOdE1zI+TODnNxuNAMycQGeq7V6n6GT2Tr1qr2OUfvNqFQCJSN3Bu5RzSamq+X9ncaTTs6ptUrXAumLgCKjCwAgnsJ+K7yrVveANRqzKor0tQMqqyhWYm22Qn0MPbUEHQqJdziGlh1jOHfmPVIJ6lNUGfmStdo1/Md2+ofMeClPRqRxa6E0LJWAslWESpX4fp5Pd+VqsFz+gh9hvkq7fp+nk935WqxXN6CH2G+Sx4fdmaMntxJqIi2Gcw5QrvGIvl++ebp0G5D8T37l9XjIcIa3pPIaOqup6slIiYAABoAAO5VP4p/T+SWyNig3xXkn03Fpz6nAqcoV8CsMuVeb5Z17te5Syeh/QR9SJjVDvNhwh7RVzDi7tHDQ7jwUqI1A7AsvbUUSUeaNHFowx1QDxX0oN2HCHRk5sNB7Jzb+urqU5McuaNhqmERFM4EREARFgoCDepqGxjV5ppUU1OoI03HXNczbduG77SB6rB4Bzdeqim2eVj5XyEgBvMaSR14jXt3dXWuftxa4jYLWA9pJjOQcCTmNAsylF80m/oWJO0ilXleBFmqMsu0KR+zi1ymB+CUtLnkuqxrs9MqmtMlx7ygH8PMjXUyqaVzz30rVSv2Y2isLAXGtT30WSM9mu5qlHdFtvme1RxSF1oEgArhMLW1oR6zTVVHY6/f3qeWRwaHPeXFtG5ZDSua7G2ttpG9gIzb111VA/ZO8mQAGmXDqHepydtv6EEtD1e9nOAbgDa4461IHNxitBvKuAVDvqUwta6ozkhBrlkXiverX/GrP9//AKu/JX45xi3zMqnFtKkdJR7bDjY5uh3HgRmPio38cs//AJP+rvyT+N2b/wArR21HmrXkxyVWiHJJdCTYpsbA7Q7xwIyOoC3rl2K1M5RzWPa5r+e2hBzyxjI8SD39a6i7ilzROSVMp9/n6xJ7vyhWO5fQQ+w3yVa2h+0Se78oVluT7PD7DfJZ8PuzL8vtxJywVlaLXOGNc7gK/wCFrk0lbMy1I8QxzOOojGEe0aFx8KDdv6lOUewQljACanMk9ZNT5qSo41St7s7J6hRL0H0M27mOz7ipa02voPoac12Z0GR1XZelhbixGsbDxa0/ALaVEuh1YIf6bPlGVFMSPpQe5AtBwSsfTJ/Mcev1fyU9R7bCXMcBrqO0ZjPclimxsa7fTPt3qEfhk131OvVEhERWkQiIgCjW6zmRjmhxbXQjcfxUlFySTVM6nTsrA2TbUEyE5aEnPvrVfUuztOi0n/2082qyUWVmXB4kqS/772W+PPuUi13ACC19lkc06jFE5p7qLjXXcX7pIXRxzhlSQx0YNK7sQpkvUFiii+DWyZJcQ+qPLb8u394Li7lWVFKBgy8Vp2d2asljc10LLWXAUNS0g8csOS9YolEXCtac36Hjr/X9lEtcAmoDY5nAODhzi3NpqK0YprLDO7SxhvW+Y+QNVbqJRd8qn6nf4OeO1sv2yuw3C89MQt6mh7z4lwHwUpuzkG8V7mgfAV+K7KKa4bEuhF5pvqQbNdUEZBZGAQa1GtTlU8dApqysK6MVHRIrbb3KXtGfrEnu/KFZrj+zwf02+Sq20p+sSdjflCtFw/ZoP6bfJZcPuzNGX24k9QbYcckceoH0ju6oaDlxz3adqmuNFAu01D5j65qPYFcO87s6Za6K+erUShdzoBZVeG11nrQtkHWWjx1WLw2mbhj/AHcteXkjnYgG0FcxrU7u9PHx1dkvCn2LEviUZHsVWl2jtUYLpIYi0Zkte4Zd4VhsFrE0TJAKB7QaVrr1rsckZ6I5KDjuaLmkDbNETQBrBXgA3/S+RfcR6Akf7Mb6eJAHxWixD6m8FtKNmFDnoXihXK2beTCyrieaOHBVeI1ypdUT5U7ZYLLeYe4MwPaSCRiwbtcmuJWbIMEkjNx57css61FaU3ad659kH00XVjPwp+Kn3oA3BLSpYc8s8JyOgJ4ZDVOZtcz6Mi1rR0EWGmoBWVpKwiIgCIiAIiIAiIgCIiAIiIAiIgCIiAom05+sydjflCtdwfZrP/TZ5Kp7Un6zJ2N+UK2XD9ms/wDTZ5LHh92Zoy+3EXs8lojGshw9jfWPh5rF7uLLNMW1BbG7DTWuE0pVV2+r+pOeT6TWlrSW1pWhcW/8tO7cq3el7vcxxc8urlmSdepVy4qKk616Eo8PJpWZNpdHGGgilRrlSnUfzVbueVz7Q6Vzhh5bkwKuBq1heSKGnrDPq0zXce7FZjJWuZ1z39Sqt2PIAA1/eHmlK/y2jTv3KiMky5xZb9q7zEbNXZgjcdeshW7Zy9sFkgaYZnODBXAwEcdarzDb9zmsjDgRWmmQ3cdF6Bso8ciyg0aOG8dSvxyala6lU4/DqbX7QxQ2eVk8csWIzBvKNFDjLi0Gh4EKHsZanOiZzj0Rq3q9pV39q9v+rlo1xiutRm0di+v2b2giAkg0AGuGicz0fbQVoyx33f7bI+N7qOIxmmQAFKVJA0qdPyWbNe9qtjSWSxtYcqN6+vVU3bZ0trkiZAMR51XaNAxUrjz4EZcCrZs7ZbRHGBhxgDPC6o/7KE5Pa9CUUqujvbOSzcq5jn4mhpq1xqQQQBhpUNFDpU92+yhVayWvkZgZKsbIzQ6ChGdRkOvtHBWdjgQCDUHQrVw0rjV7GfKtbPpERaSoIiIAiIgCIiAIiIAiIgCIiALVaZ2saXONGjUrauNtPNhiHW4fAEqE5csWyUI8zSKVtBbuVne9hDW80c6tchStArdstesb4oosw9rKUIpiDci5tdyr9o5Pk64Ri40zUXZ5+G1Qu4uwnscCPxWDFlanfc2ZMacK7HoNosUcgLXtBBz4GvEEaFcC9NjoJcwKHiCWnxGR8FZwsrbPDCe6Mkcko7M84vHYKR0eBkvc9nwqxVo7B26IsDWMOFxdzHjMmm51OC9sWCFR5OK2Zb5iXU8U24um8J2RAWZ9G6llTw3Ald/ZO0vYwtlZKwhopijf50XpPJN4BYMI/RKj5NpUmdee7tHgm25mtIkbHG9xL/uuGjgd/YpuzV121lkmj5FzXOaRmMiKU10GYXtps7f0Svg2NnA+JXfLyqrHjK7o8nsscbWtiEZiIaAWPaXOrnXntxNdmTod+5dayRyQsxCKZ5Iq1sUTy53USQGt7SQvRhCOvxKzyLeHjmuLg31Z3zHZHl1olt00rZJYntETMPJtGIjMEuc40zq0VpuyXoGzUeGBtHVaSS0cBwr218V1AFkKeHhnCbm5WQyZlKPKlQREWsoCIiAIiIAiIgCIiAIiIAsLKrt+Xi4PcwGgGvE5AqvJkUFbJwg5ukSbxv5kZIbziN+7/Kql+Xy+UAE5A1FBl+a+LaAc2uHsk08DvUIxk7lgnmlLqbYYox2I77a4tpT4haYLXI1zXAULSCDrmFLbY+pZmsxA0VRYzuWHbOQU5RocN9OafyVvu68I52B8ZqN43g8CF5HI0g55dv5Kbd14OiIMbiCN/HtG9asfENblE8Cex60iiXVazLFHIRQubWn63KWtqdoxPQIiLoCIiAIiIAiIgCIiAIiIAiIgCIiAIiIAiIgC5V8XOJswcL+NKg9RH4rqooyipKmdjJxdo85vC47UwmsZcOLOcPAZ/Bc1lnIOYI7QQvV1hzAdQCsz4RdGaFxL6o83ggH6KzaIxTJeifu7Put/tC+hE0aADuUfKfMl5n5HlIue0SHmRPPXhIH9xyXeubYl9Q60OAH3GmpPa7d3K9ALKshw0Vq9SuXESex8RxhoAAoAKADQAL7RFpKAiIgCIiAIiIAiIgCIiAIiIAiIgCIiAIiIAiIgCIiAIiIAiIgCIiAIiIAiIgCIiAIiIAiIgCIi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00808"/>
            <a:ext cx="3807866" cy="380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7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5074" y="5013176"/>
            <a:ext cx="8860478" cy="1405335"/>
            <a:chOff x="107504" y="5445224"/>
            <a:chExt cx="6136464" cy="97328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5448511"/>
              <a:ext cx="1960000" cy="970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5448511"/>
              <a:ext cx="1960000" cy="97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445224"/>
              <a:ext cx="1958000" cy="970000"/>
            </a:xfrm>
            <a:prstGeom prst="rect">
              <a:avLst/>
            </a:prstGeom>
          </p:spPr>
        </p:pic>
      </p:grpSp>
      <p:sp>
        <p:nvSpPr>
          <p:cNvPr id="6" name="TextBox 5"/>
          <p:cNvSpPr txBox="1"/>
          <p:nvPr/>
        </p:nvSpPr>
        <p:spPr>
          <a:xfrm>
            <a:off x="755576" y="4005064"/>
            <a:ext cx="6192688" cy="369332"/>
          </a:xfrm>
          <a:prstGeom prst="rect">
            <a:avLst/>
          </a:prstGeom>
          <a:noFill/>
        </p:spPr>
        <p:txBody>
          <a:bodyPr wrap="square" rtlCol="0">
            <a:spAutoFit/>
          </a:bodyPr>
          <a:lstStyle/>
          <a:p>
            <a:r>
              <a:rPr lang="en-NZ" dirty="0" smtClean="0">
                <a:effectLst>
                  <a:outerShdw blurRad="38100" dist="38100" dir="2700000" algn="tl">
                    <a:srgbClr val="000000">
                      <a:alpha val="43137"/>
                    </a:srgbClr>
                  </a:outerShdw>
                </a:effectLst>
                <a:latin typeface="Candara" panose="020E0502030303020204" pitchFamily="34" charset="0"/>
              </a:rPr>
              <a:t>Thank you for your time</a:t>
            </a:r>
            <a:endParaRPr lang="en-NZ" dirty="0">
              <a:effectLst>
                <a:outerShdw blurRad="38100" dist="38100" dir="2700000" algn="tl">
                  <a:srgbClr val="000000">
                    <a:alpha val="43137"/>
                  </a:srgbClr>
                </a:outerShdw>
              </a:effectLst>
              <a:latin typeface="Candara" panose="020E0502030303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463" y="1853407"/>
            <a:ext cx="1663700"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377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404664"/>
            <a:ext cx="6275040" cy="1440160"/>
          </a:xfrm>
          <a:prstGeom prst="rect">
            <a:avLst/>
          </a:prstGeom>
        </p:spPr>
        <p:txBody>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Template for Charitable </a:t>
            </a:r>
          </a:p>
          <a:p>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Trust Annual Reporting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186" y="2246779"/>
            <a:ext cx="3371627" cy="388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638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304064"/>
            <a:ext cx="6126791" cy="964696"/>
          </a:xfrm>
          <a:prstGeom prst="rect">
            <a:avLst/>
          </a:prstGeom>
        </p:spPr>
        <p:txBody>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Main Points</a:t>
            </a:r>
          </a:p>
        </p:txBody>
      </p:sp>
      <p:sp>
        <p:nvSpPr>
          <p:cNvPr id="5" name="Content Placeholder 2"/>
          <p:cNvSpPr txBox="1">
            <a:spLocks/>
          </p:cNvSpPr>
          <p:nvPr/>
        </p:nvSpPr>
        <p:spPr>
          <a:xfrm>
            <a:off x="872066" y="1930584"/>
            <a:ext cx="7408333" cy="4209331"/>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
                <a:srgbClr val="31B6FD"/>
              </a:buClr>
              <a:buSzPct val="100000"/>
              <a:buNone/>
              <a:tabLst/>
              <a:defRPr/>
            </a:pP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
        <p:nvSpPr>
          <p:cNvPr id="2" name="Rectangle 1"/>
          <p:cNvSpPr/>
          <p:nvPr/>
        </p:nvSpPr>
        <p:spPr>
          <a:xfrm>
            <a:off x="395536" y="1387079"/>
            <a:ext cx="8136904" cy="4524315"/>
          </a:xfrm>
          <a:prstGeom prst="rect">
            <a:avLst/>
          </a:prstGeom>
        </p:spPr>
        <p:txBody>
          <a:bodyPr wrap="square">
            <a:spAutoFit/>
          </a:bodyPr>
          <a:lstStyle/>
          <a:p>
            <a:pPr marL="274320" lvl="0" indent="-274320">
              <a:spcBef>
                <a:spcPts val="1200"/>
              </a:spcBef>
              <a:spcAft>
                <a:spcPts val="600"/>
              </a:spcAft>
              <a:buClr>
                <a:srgbClr val="31B6FD"/>
              </a:buClr>
              <a:buSzPct val="100000"/>
              <a:buFont typeface="Symbol" pitchFamily="18" charset="2"/>
              <a:buChar char=""/>
              <a:defRPr/>
            </a:pPr>
            <a:r>
              <a:rPr lang="en-NZ" sz="2400" dirty="0" smtClean="0">
                <a:solidFill>
                  <a:srgbClr val="073E87"/>
                </a:solidFill>
                <a:latin typeface="Candara"/>
              </a:rPr>
              <a:t>This template is based on a Tier 4 Reporting entity</a:t>
            </a:r>
          </a:p>
          <a:p>
            <a:pPr marL="274320" lvl="0" indent="-274320">
              <a:spcBef>
                <a:spcPts val="1200"/>
              </a:spcBef>
              <a:spcAft>
                <a:spcPts val="600"/>
              </a:spcAft>
              <a:buClr>
                <a:srgbClr val="31B6FD"/>
              </a:buClr>
              <a:buSzPct val="100000"/>
              <a:buFont typeface="Symbol" pitchFamily="18" charset="2"/>
              <a:buChar char=""/>
              <a:defRPr/>
            </a:pPr>
            <a:r>
              <a:rPr lang="en-NZ" sz="2400" dirty="0" smtClean="0">
                <a:solidFill>
                  <a:srgbClr val="073E87"/>
                </a:solidFill>
                <a:latin typeface="Candara"/>
              </a:rPr>
              <a:t>Remember to make sure that your Trust is a T4 entity, the standard deed allows you to adopt this Tier.</a:t>
            </a:r>
          </a:p>
          <a:p>
            <a:pPr marL="274320" lvl="0" indent="-274320">
              <a:spcBef>
                <a:spcPts val="1200"/>
              </a:spcBef>
              <a:spcAft>
                <a:spcPts val="600"/>
              </a:spcAft>
              <a:buClr>
                <a:srgbClr val="31B6FD"/>
              </a:buClr>
              <a:buSzPct val="100000"/>
              <a:buFont typeface="Symbol" pitchFamily="18" charset="2"/>
              <a:buChar char=""/>
              <a:defRPr/>
            </a:pPr>
            <a:r>
              <a:rPr lang="en-NZ" sz="2400" dirty="0" smtClean="0">
                <a:solidFill>
                  <a:srgbClr val="073E87"/>
                </a:solidFill>
                <a:latin typeface="Candara"/>
              </a:rPr>
              <a:t>If your annual </a:t>
            </a:r>
            <a:r>
              <a:rPr lang="en-NZ" sz="2400" b="1" u="sng" dirty="0" smtClean="0">
                <a:solidFill>
                  <a:srgbClr val="073E87"/>
                </a:solidFill>
                <a:latin typeface="Candara"/>
              </a:rPr>
              <a:t>expenses</a:t>
            </a:r>
            <a:r>
              <a:rPr lang="en-NZ" sz="2400" dirty="0" smtClean="0">
                <a:solidFill>
                  <a:srgbClr val="073E87"/>
                </a:solidFill>
                <a:latin typeface="Candara"/>
              </a:rPr>
              <a:t> are in excess of $150,000 you are a Tier 3 entity and additional disclosures are required.</a:t>
            </a:r>
          </a:p>
          <a:p>
            <a:pPr marL="274320" lvl="0" indent="-274320">
              <a:spcBef>
                <a:spcPts val="1200"/>
              </a:spcBef>
              <a:spcAft>
                <a:spcPts val="600"/>
              </a:spcAft>
              <a:buClr>
                <a:srgbClr val="31B6FD"/>
              </a:buClr>
              <a:buSzPct val="100000"/>
              <a:buFont typeface="Symbol" pitchFamily="18" charset="2"/>
              <a:buChar char=""/>
              <a:defRPr/>
            </a:pPr>
            <a:r>
              <a:rPr lang="en-NZ" sz="2400" dirty="0" smtClean="0">
                <a:solidFill>
                  <a:srgbClr val="073E87"/>
                </a:solidFill>
                <a:latin typeface="Candara"/>
              </a:rPr>
              <a:t>You can adopt a higher level of reporting without a change in Tier Status.</a:t>
            </a:r>
          </a:p>
          <a:p>
            <a:pPr marL="811213" lvl="0" indent="-450850">
              <a:spcBef>
                <a:spcPts val="1200"/>
              </a:spcBef>
              <a:spcAft>
                <a:spcPts val="600"/>
              </a:spcAft>
              <a:buClr>
                <a:srgbClr val="31B6FD"/>
              </a:buClr>
              <a:buSzPct val="100000"/>
              <a:defRPr/>
            </a:pPr>
            <a:r>
              <a:rPr lang="en-NZ" sz="2000" dirty="0" smtClean="0">
                <a:solidFill>
                  <a:srgbClr val="073E87"/>
                </a:solidFill>
                <a:latin typeface="Candara"/>
              </a:rPr>
              <a:t>NB: Make sure your notes cover that you  are reporting as a Tier 4 entity but have decided to disclose above the minimum requirements.</a:t>
            </a:r>
          </a:p>
        </p:txBody>
      </p:sp>
    </p:spTree>
    <p:extLst>
      <p:ext uri="{BB962C8B-B14F-4D97-AF65-F5344CB8AC3E}">
        <p14:creationId xmlns:p14="http://schemas.microsoft.com/office/powerpoint/2010/main" val="4186423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72066" y="1930584"/>
            <a:ext cx="7408333" cy="4209331"/>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
                <a:srgbClr val="31B6FD"/>
              </a:buClr>
              <a:buSzPct val="100000"/>
              <a:buNone/>
              <a:tabLst/>
              <a:defRPr/>
            </a:pPr>
            <a:endParaRPr kumimoji="0" lang="en-NZ" sz="2400" b="0" i="0" u="none" strike="noStrike" kern="1200" cap="none" spc="0" normalizeH="0" baseline="0" noProof="0" dirty="0">
              <a:ln>
                <a:noFill/>
              </a:ln>
              <a:solidFill>
                <a:srgbClr val="073E87"/>
              </a:solidFill>
              <a:effectLst/>
              <a:uLnTx/>
              <a:uFillTx/>
              <a:latin typeface="Candara"/>
              <a:ea typeface="+mn-ea"/>
              <a:cs typeface="+mn-cs"/>
            </a:endParaRPr>
          </a:p>
        </p:txBody>
      </p:sp>
      <p:sp>
        <p:nvSpPr>
          <p:cNvPr id="6" name="TextBox 5"/>
          <p:cNvSpPr txBox="1"/>
          <p:nvPr/>
        </p:nvSpPr>
        <p:spPr>
          <a:xfrm>
            <a:off x="425955" y="188640"/>
            <a:ext cx="7170381" cy="1569660"/>
          </a:xfrm>
          <a:prstGeom prst="rect">
            <a:avLst/>
          </a:prstGeom>
          <a:noFill/>
        </p:spPr>
        <p:txBody>
          <a:bodyPr wrap="square" rtlCol="0">
            <a:spAutoFit/>
          </a:bodyPr>
          <a:lstStyle/>
          <a:p>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rPr>
              <a:t>Template Access </a:t>
            </a:r>
            <a:endParaRPr lang="en-NZ" sz="4800" dirty="0" smtClean="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ndParaRPr>
          </a:p>
          <a:p>
            <a:r>
              <a:rPr lang="en-NZ" sz="4800" dirty="0" smtClean="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rPr>
              <a:t>through </a:t>
            </a: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rPr>
              <a:t>Charities Services</a:t>
            </a:r>
          </a:p>
        </p:txBody>
      </p:sp>
      <p:sp>
        <p:nvSpPr>
          <p:cNvPr id="7" name="Content Placeholder 8"/>
          <p:cNvSpPr txBox="1">
            <a:spLocks/>
          </p:cNvSpPr>
          <p:nvPr/>
        </p:nvSpPr>
        <p:spPr>
          <a:xfrm>
            <a:off x="442331" y="1758300"/>
            <a:ext cx="8230425" cy="4525963"/>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3400" b="1" dirty="0" smtClean="0">
                <a:solidFill>
                  <a:srgbClr val="073E87"/>
                </a:solidFill>
                <a:latin typeface="Candara"/>
              </a:rPr>
              <a:t>Go to </a:t>
            </a:r>
            <a:endParaRPr lang="en-NZ" sz="3400" b="1" dirty="0">
              <a:solidFill>
                <a:srgbClr val="073E87"/>
              </a:solidFill>
              <a:latin typeface="Candara"/>
            </a:endParaRPr>
          </a:p>
          <a:p>
            <a:pPr marL="354013" indent="0">
              <a:spcBef>
                <a:spcPts val="1200"/>
              </a:spcBef>
              <a:spcAft>
                <a:spcPts val="1200"/>
              </a:spcAft>
              <a:buNone/>
            </a:pPr>
            <a:r>
              <a:rPr lang="en-NZ" sz="2400" b="1" dirty="0" smtClean="0">
                <a:solidFill>
                  <a:srgbClr val="073E87"/>
                </a:solidFill>
                <a:latin typeface="Candara"/>
                <a:hlinkClick r:id="rId2"/>
              </a:rPr>
              <a:t>https</a:t>
            </a:r>
            <a:r>
              <a:rPr lang="en-NZ" sz="2400" b="1" dirty="0">
                <a:solidFill>
                  <a:srgbClr val="073E87"/>
                </a:solidFill>
                <a:latin typeface="Candara"/>
                <a:hlinkClick r:id="rId2"/>
              </a:rPr>
              <a:t>://charities.govt.nz/new-reporting-standards/tier-4/standard-template-and-guidance-notes</a:t>
            </a:r>
            <a:r>
              <a:rPr lang="en-NZ" sz="2400" b="1" dirty="0" smtClean="0">
                <a:solidFill>
                  <a:srgbClr val="073E87"/>
                </a:solidFill>
                <a:latin typeface="Candara"/>
                <a:hlinkClick r:id="rId2"/>
              </a:rPr>
              <a:t>/</a:t>
            </a:r>
            <a:endParaRPr lang="en-NZ" sz="2400" b="1" dirty="0" smtClean="0">
              <a:solidFill>
                <a:srgbClr val="073E87"/>
              </a:solidFill>
              <a:latin typeface="Candara"/>
            </a:endParaRPr>
          </a:p>
          <a:p>
            <a:pPr>
              <a:lnSpc>
                <a:spcPct val="120000"/>
              </a:lnSpc>
              <a:spcBef>
                <a:spcPts val="600"/>
              </a:spcBef>
              <a:spcAft>
                <a:spcPts val="600"/>
              </a:spcAft>
            </a:pPr>
            <a:r>
              <a:rPr lang="en-NZ" sz="2400" b="1" dirty="0" smtClean="0">
                <a:solidFill>
                  <a:srgbClr val="073E87"/>
                </a:solidFill>
                <a:latin typeface="Candara"/>
              </a:rPr>
              <a:t>Scroll down the page to Excel template and download the appropriate version to your system application</a:t>
            </a:r>
          </a:p>
          <a:p>
            <a:pPr>
              <a:lnSpc>
                <a:spcPct val="120000"/>
              </a:lnSpc>
              <a:spcBef>
                <a:spcPts val="600"/>
              </a:spcBef>
              <a:spcAft>
                <a:spcPts val="600"/>
              </a:spcAft>
            </a:pPr>
            <a:r>
              <a:rPr lang="en-NZ" sz="2400" b="1" dirty="0" smtClean="0">
                <a:solidFill>
                  <a:srgbClr val="073E87"/>
                </a:solidFill>
                <a:latin typeface="Candara"/>
              </a:rPr>
              <a:t>Save this template to your computer, then enter;</a:t>
            </a:r>
            <a:endParaRPr lang="en-NZ" sz="2400" b="1" dirty="0">
              <a:solidFill>
                <a:srgbClr val="073E87"/>
              </a:solidFill>
              <a:latin typeface="Candara"/>
            </a:endParaRPr>
          </a:p>
          <a:p>
            <a:pPr marL="514350" indent="-514350">
              <a:lnSpc>
                <a:spcPct val="120000"/>
              </a:lnSpc>
              <a:spcBef>
                <a:spcPts val="300"/>
              </a:spcBef>
              <a:spcAft>
                <a:spcPts val="300"/>
              </a:spcAft>
              <a:buFont typeface="+mj-lt"/>
              <a:buAutoNum type="arabicParenR"/>
            </a:pPr>
            <a:r>
              <a:rPr lang="en-NZ" sz="2600" dirty="0" smtClean="0">
                <a:solidFill>
                  <a:srgbClr val="073E87"/>
                </a:solidFill>
                <a:latin typeface="Candara"/>
              </a:rPr>
              <a:t>Open Excel Spreadsheet</a:t>
            </a:r>
          </a:p>
          <a:p>
            <a:pPr marL="514350" indent="-514350">
              <a:lnSpc>
                <a:spcPct val="120000"/>
              </a:lnSpc>
              <a:spcBef>
                <a:spcPts val="300"/>
              </a:spcBef>
              <a:spcAft>
                <a:spcPts val="300"/>
              </a:spcAft>
              <a:buFont typeface="+mj-lt"/>
              <a:buAutoNum type="arabicParenR"/>
            </a:pPr>
            <a:r>
              <a:rPr lang="en-NZ" sz="2600" dirty="0" smtClean="0">
                <a:solidFill>
                  <a:srgbClr val="073E87"/>
                </a:solidFill>
                <a:latin typeface="Candara"/>
              </a:rPr>
              <a:t>Click on [Header (START HERE)] Tab at the bottom of page</a:t>
            </a:r>
          </a:p>
          <a:p>
            <a:pPr marL="446088" indent="-354013">
              <a:lnSpc>
                <a:spcPct val="120000"/>
              </a:lnSpc>
              <a:spcBef>
                <a:spcPts val="300"/>
              </a:spcBef>
              <a:spcAft>
                <a:spcPts val="300"/>
              </a:spcAft>
            </a:pPr>
            <a:r>
              <a:rPr lang="en-NZ" sz="2600" dirty="0" smtClean="0">
                <a:solidFill>
                  <a:srgbClr val="073E87"/>
                </a:solidFill>
                <a:latin typeface="Candara"/>
              </a:rPr>
              <a:t>Full name of entity</a:t>
            </a:r>
          </a:p>
          <a:p>
            <a:pPr marL="0" indent="0">
              <a:lnSpc>
                <a:spcPct val="120000"/>
              </a:lnSpc>
              <a:spcBef>
                <a:spcPts val="300"/>
              </a:spcBef>
              <a:spcAft>
                <a:spcPts val="300"/>
              </a:spcAft>
              <a:buFont typeface="Arial" pitchFamily="34" charset="0"/>
              <a:buNone/>
              <a:tabLst>
                <a:tab pos="536575" algn="l"/>
              </a:tabLst>
            </a:pPr>
            <a:r>
              <a:rPr lang="en-NZ" sz="2600" dirty="0" smtClean="0">
                <a:solidFill>
                  <a:srgbClr val="073E87"/>
                </a:solidFill>
                <a:latin typeface="Candara"/>
              </a:rPr>
              <a:t>	</a:t>
            </a:r>
            <a:r>
              <a:rPr lang="en-NZ" sz="2600" i="1" dirty="0" smtClean="0">
                <a:solidFill>
                  <a:srgbClr val="073E87"/>
                </a:solidFill>
                <a:latin typeface="Candara"/>
              </a:rPr>
              <a:t>Lions Club of ‘anywhere’ Charitable Trust (</a:t>
            </a:r>
            <a:r>
              <a:rPr lang="en-NZ" sz="2600" i="1" dirty="0" err="1" smtClean="0">
                <a:solidFill>
                  <a:srgbClr val="073E87"/>
                </a:solidFill>
                <a:latin typeface="Candara"/>
              </a:rPr>
              <a:t>LC_CT</a:t>
            </a:r>
            <a:r>
              <a:rPr lang="en-NZ" sz="2600" i="1" dirty="0" smtClean="0">
                <a:solidFill>
                  <a:srgbClr val="073E87"/>
                </a:solidFill>
                <a:latin typeface="Candara"/>
              </a:rPr>
              <a:t>)</a:t>
            </a:r>
          </a:p>
          <a:p>
            <a:pPr marL="446088">
              <a:lnSpc>
                <a:spcPct val="120000"/>
              </a:lnSpc>
              <a:spcBef>
                <a:spcPts val="300"/>
              </a:spcBef>
              <a:spcAft>
                <a:spcPts val="300"/>
              </a:spcAft>
            </a:pPr>
            <a:r>
              <a:rPr lang="en-NZ" sz="2600" dirty="0" smtClean="0">
                <a:solidFill>
                  <a:srgbClr val="073E87"/>
                </a:solidFill>
                <a:latin typeface="Candara"/>
              </a:rPr>
              <a:t>For the year ended	</a:t>
            </a:r>
          </a:p>
          <a:p>
            <a:pPr marL="0" indent="0">
              <a:lnSpc>
                <a:spcPct val="120000"/>
              </a:lnSpc>
              <a:spcBef>
                <a:spcPts val="300"/>
              </a:spcBef>
              <a:spcAft>
                <a:spcPts val="300"/>
              </a:spcAft>
              <a:buFont typeface="Arial" pitchFamily="34" charset="0"/>
              <a:buNone/>
              <a:tabLst>
                <a:tab pos="536575" algn="l"/>
              </a:tabLst>
            </a:pPr>
            <a:r>
              <a:rPr lang="en-NZ" sz="2600" dirty="0" smtClean="0">
                <a:solidFill>
                  <a:srgbClr val="073E87"/>
                </a:solidFill>
                <a:latin typeface="Candara"/>
              </a:rPr>
              <a:t>	</a:t>
            </a:r>
            <a:r>
              <a:rPr lang="en-NZ" sz="2600" i="1" dirty="0" smtClean="0">
                <a:solidFill>
                  <a:srgbClr val="073E87"/>
                </a:solidFill>
                <a:latin typeface="Candara"/>
              </a:rPr>
              <a:t>31 ________ 20XX</a:t>
            </a:r>
          </a:p>
          <a:p>
            <a:pPr marL="0" indent="0" algn="r">
              <a:spcBef>
                <a:spcPts val="300"/>
              </a:spcBef>
              <a:spcAft>
                <a:spcPts val="300"/>
              </a:spcAft>
              <a:buFont typeface="Arial" pitchFamily="34" charset="0"/>
              <a:buNone/>
              <a:tabLst>
                <a:tab pos="536575" algn="l"/>
              </a:tabLst>
            </a:pPr>
            <a:r>
              <a:rPr lang="en-NZ" sz="2400" i="1" dirty="0" smtClean="0">
                <a:solidFill>
                  <a:srgbClr val="073E87"/>
                </a:solidFill>
                <a:latin typeface="Candara"/>
              </a:rPr>
              <a:t>Continued…</a:t>
            </a:r>
            <a:endParaRPr lang="en-NZ" sz="2400" i="1" dirty="0">
              <a:solidFill>
                <a:srgbClr val="073E87"/>
              </a:solidFill>
              <a:latin typeface="Candara"/>
            </a:endParaRPr>
          </a:p>
        </p:txBody>
      </p:sp>
    </p:spTree>
    <p:extLst>
      <p:ext uri="{BB962C8B-B14F-4D97-AF65-F5344CB8AC3E}">
        <p14:creationId xmlns:p14="http://schemas.microsoft.com/office/powerpoint/2010/main" val="334187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528" y="332656"/>
            <a:ext cx="7094913"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Entering template data….</a:t>
            </a:r>
          </a:p>
        </p:txBody>
      </p:sp>
      <p:sp>
        <p:nvSpPr>
          <p:cNvPr id="6" name="TextBox 5"/>
          <p:cNvSpPr txBox="1"/>
          <p:nvPr/>
        </p:nvSpPr>
        <p:spPr>
          <a:xfrm>
            <a:off x="467544" y="1772816"/>
            <a:ext cx="7848872" cy="4462760"/>
          </a:xfrm>
          <a:prstGeom prst="rect">
            <a:avLst/>
          </a:prstGeom>
          <a:noFill/>
        </p:spPr>
        <p:txBody>
          <a:bodyPr wrap="square" rtlCol="0">
            <a:spAutoFit/>
          </a:bodyPr>
          <a:lstStyle/>
          <a:p>
            <a:pPr marL="514350" indent="-514350">
              <a:spcBef>
                <a:spcPts val="300"/>
              </a:spcBef>
              <a:spcAft>
                <a:spcPts val="300"/>
              </a:spcAft>
              <a:buAutoNum type="arabicParenR" startAt="3"/>
            </a:pPr>
            <a:r>
              <a:rPr lang="en-NZ" dirty="0">
                <a:solidFill>
                  <a:srgbClr val="073E87"/>
                </a:solidFill>
                <a:latin typeface="Candara"/>
              </a:rPr>
              <a:t>Click </a:t>
            </a:r>
            <a:r>
              <a:rPr lang="en-NZ" dirty="0" smtClean="0">
                <a:solidFill>
                  <a:srgbClr val="073E87"/>
                </a:solidFill>
                <a:latin typeface="Candara"/>
              </a:rPr>
              <a:t>[Content] </a:t>
            </a:r>
            <a:r>
              <a:rPr lang="en-NZ" dirty="0">
                <a:solidFill>
                  <a:srgbClr val="073E87"/>
                </a:solidFill>
                <a:latin typeface="Candara"/>
              </a:rPr>
              <a:t>tab</a:t>
            </a:r>
          </a:p>
          <a:p>
            <a:pPr marL="536575" indent="-536575">
              <a:spcBef>
                <a:spcPts val="300"/>
              </a:spcBef>
              <a:spcAft>
                <a:spcPts val="300"/>
              </a:spcAft>
              <a:buNone/>
              <a:tabLst>
                <a:tab pos="536575" algn="l"/>
              </a:tabLst>
            </a:pPr>
            <a:r>
              <a:rPr lang="en-NZ" dirty="0">
                <a:solidFill>
                  <a:srgbClr val="073E87"/>
                </a:solidFill>
                <a:latin typeface="Candara"/>
              </a:rPr>
              <a:t>	You will note that your club name and year end date has transferred to this </a:t>
            </a:r>
            <a:r>
              <a:rPr lang="en-NZ" dirty="0" smtClean="0">
                <a:solidFill>
                  <a:srgbClr val="073E87"/>
                </a:solidFill>
                <a:latin typeface="Candara"/>
              </a:rPr>
              <a:t>page.</a:t>
            </a:r>
          </a:p>
          <a:p>
            <a:pPr marL="536575" indent="-536575">
              <a:spcBef>
                <a:spcPts val="300"/>
              </a:spcBef>
              <a:spcAft>
                <a:spcPts val="300"/>
              </a:spcAft>
              <a:buNone/>
              <a:tabLst>
                <a:tab pos="536575" algn="l"/>
              </a:tabLst>
            </a:pPr>
            <a:r>
              <a:rPr lang="en-NZ" dirty="0" smtClean="0">
                <a:solidFill>
                  <a:srgbClr val="073E87"/>
                </a:solidFill>
                <a:latin typeface="Candara"/>
              </a:rPr>
              <a:t>Enter your [Entity Information] 	(page numbers)  </a:t>
            </a:r>
          </a:p>
          <a:p>
            <a:pPr marL="536575" indent="-536575">
              <a:spcBef>
                <a:spcPts val="300"/>
              </a:spcBef>
              <a:spcAft>
                <a:spcPts val="300"/>
              </a:spcAft>
              <a:buNone/>
              <a:tabLst>
                <a:tab pos="536575" algn="l"/>
              </a:tabLst>
            </a:pPr>
            <a:r>
              <a:rPr lang="en-NZ" dirty="0" smtClean="0">
                <a:solidFill>
                  <a:srgbClr val="073E87"/>
                </a:solidFill>
                <a:latin typeface="Candara"/>
              </a:rPr>
              <a:t>* </a:t>
            </a:r>
            <a:r>
              <a:rPr lang="en-NZ" i="1" dirty="0" smtClean="0">
                <a:solidFill>
                  <a:srgbClr val="073E87"/>
                </a:solidFill>
                <a:latin typeface="Candara"/>
              </a:rPr>
              <a:t>Hint: you may wish to do this last when you know how many pages you need.</a:t>
            </a:r>
          </a:p>
          <a:p>
            <a:pPr marL="536575" indent="-536575">
              <a:spcBef>
                <a:spcPts val="300"/>
              </a:spcBef>
              <a:spcAft>
                <a:spcPts val="300"/>
              </a:spcAft>
              <a:buNone/>
              <a:tabLst>
                <a:tab pos="536575" algn="l"/>
              </a:tabLst>
            </a:pPr>
            <a:endParaRPr lang="en-NZ" dirty="0">
              <a:solidFill>
                <a:srgbClr val="073E87"/>
              </a:solidFill>
              <a:latin typeface="Candara"/>
            </a:endParaRPr>
          </a:p>
          <a:p>
            <a:pPr marL="536575" indent="-536575">
              <a:spcBef>
                <a:spcPts val="300"/>
              </a:spcBef>
              <a:spcAft>
                <a:spcPts val="300"/>
              </a:spcAft>
              <a:buNone/>
              <a:tabLst>
                <a:tab pos="536575" algn="l"/>
              </a:tabLst>
            </a:pPr>
            <a:r>
              <a:rPr lang="en-NZ" dirty="0" smtClean="0">
                <a:solidFill>
                  <a:srgbClr val="073E87"/>
                </a:solidFill>
                <a:latin typeface="Candara"/>
              </a:rPr>
              <a:t>4)	Click [Entity Info] tab</a:t>
            </a:r>
          </a:p>
          <a:p>
            <a:pPr marL="536575" indent="-536575">
              <a:spcBef>
                <a:spcPts val="300"/>
              </a:spcBef>
              <a:spcAft>
                <a:spcPts val="300"/>
              </a:spcAft>
              <a:buNone/>
              <a:tabLst>
                <a:tab pos="536575" algn="l"/>
              </a:tabLst>
            </a:pPr>
            <a:r>
              <a:rPr lang="en-NZ" dirty="0">
                <a:solidFill>
                  <a:srgbClr val="073E87"/>
                </a:solidFill>
                <a:latin typeface="Candara"/>
              </a:rPr>
              <a:t>	</a:t>
            </a:r>
            <a:endParaRPr lang="en-NZ" dirty="0" smtClean="0">
              <a:solidFill>
                <a:srgbClr val="073E87"/>
              </a:solidFill>
              <a:latin typeface="Candara"/>
            </a:endParaRPr>
          </a:p>
          <a:p>
            <a:pPr marL="536575" indent="-536575">
              <a:spcBef>
                <a:spcPts val="300"/>
              </a:spcBef>
              <a:spcAft>
                <a:spcPts val="300"/>
              </a:spcAft>
              <a:buNone/>
              <a:tabLst>
                <a:tab pos="536575" algn="l"/>
              </a:tabLst>
            </a:pPr>
            <a:r>
              <a:rPr lang="en-NZ" dirty="0" smtClean="0">
                <a:solidFill>
                  <a:srgbClr val="073E87"/>
                </a:solidFill>
                <a:latin typeface="Candara"/>
              </a:rPr>
              <a:t>	Entity’s Purpose or Mission</a:t>
            </a:r>
          </a:p>
          <a:p>
            <a:pPr>
              <a:spcBef>
                <a:spcPts val="300"/>
              </a:spcBef>
              <a:spcAft>
                <a:spcPts val="300"/>
              </a:spcAft>
              <a:buNone/>
              <a:tabLst>
                <a:tab pos="0" algn="l"/>
              </a:tabLst>
            </a:pPr>
            <a:r>
              <a:rPr lang="en-NZ" i="1" dirty="0" smtClean="0">
                <a:solidFill>
                  <a:srgbClr val="073E87"/>
                </a:solidFill>
                <a:latin typeface="Candara"/>
              </a:rPr>
              <a:t>To assist the community of ‘anywhere’ with a range of services based on the humanitarian principles outlined in the International Lions Clubs Charter.</a:t>
            </a:r>
          </a:p>
          <a:p>
            <a:pPr marL="536575" indent="-536575">
              <a:spcBef>
                <a:spcPts val="300"/>
              </a:spcBef>
              <a:spcAft>
                <a:spcPts val="300"/>
              </a:spcAft>
              <a:buNone/>
              <a:tabLst>
                <a:tab pos="536575" algn="l"/>
              </a:tabLst>
            </a:pPr>
            <a:endParaRPr lang="en-NZ" dirty="0" smtClean="0">
              <a:solidFill>
                <a:srgbClr val="073E87"/>
              </a:solidFill>
              <a:latin typeface="Candara"/>
            </a:endParaRPr>
          </a:p>
          <a:p>
            <a:pPr marL="536575" indent="-536575">
              <a:spcBef>
                <a:spcPts val="300"/>
              </a:spcBef>
              <a:spcAft>
                <a:spcPts val="300"/>
              </a:spcAft>
              <a:buNone/>
              <a:tabLst>
                <a:tab pos="536575" algn="l"/>
              </a:tabLst>
            </a:pPr>
            <a:endParaRPr lang="en-NZ" dirty="0"/>
          </a:p>
        </p:txBody>
      </p:sp>
    </p:spTree>
    <p:extLst>
      <p:ext uri="{BB962C8B-B14F-4D97-AF65-F5344CB8AC3E}">
        <p14:creationId xmlns:p14="http://schemas.microsoft.com/office/powerpoint/2010/main" val="2035931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528" y="332656"/>
            <a:ext cx="6950897"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Entering template data…. </a:t>
            </a:r>
          </a:p>
        </p:txBody>
      </p:sp>
      <p:sp>
        <p:nvSpPr>
          <p:cNvPr id="5" name="TextBox 4"/>
          <p:cNvSpPr txBox="1"/>
          <p:nvPr/>
        </p:nvSpPr>
        <p:spPr>
          <a:xfrm>
            <a:off x="539552" y="2132855"/>
            <a:ext cx="7848872" cy="3170099"/>
          </a:xfrm>
          <a:prstGeom prst="rect">
            <a:avLst/>
          </a:prstGeom>
          <a:noFill/>
        </p:spPr>
        <p:txBody>
          <a:bodyPr wrap="square" rtlCol="0">
            <a:spAutoFit/>
          </a:bodyPr>
          <a:lstStyle/>
          <a:p>
            <a:pPr marL="342900" indent="-342900">
              <a:spcBef>
                <a:spcPts val="300"/>
              </a:spcBef>
              <a:spcAft>
                <a:spcPts val="300"/>
              </a:spcAft>
              <a:buAutoNum type="arabicParenR" startAt="5"/>
            </a:pPr>
            <a:r>
              <a:rPr lang="en-NZ" dirty="0" smtClean="0">
                <a:solidFill>
                  <a:srgbClr val="073E87"/>
                </a:solidFill>
                <a:latin typeface="Candara"/>
              </a:rPr>
              <a:t>Entity Structure</a:t>
            </a:r>
          </a:p>
          <a:p>
            <a:pPr marL="354013">
              <a:spcBef>
                <a:spcPts val="300"/>
              </a:spcBef>
              <a:spcAft>
                <a:spcPts val="300"/>
              </a:spcAft>
              <a:tabLst>
                <a:tab pos="354013" algn="l"/>
              </a:tabLst>
            </a:pPr>
            <a:r>
              <a:rPr lang="en-NZ" dirty="0" smtClean="0">
                <a:solidFill>
                  <a:srgbClr val="073E87"/>
                </a:solidFill>
                <a:latin typeface="Candara"/>
              </a:rPr>
              <a:t>LC_ CT is run by an elected group of 4 Trustees.  The Trust works in conjunction with the Lions club of ‘anywhere’ to identity assistance programmes for the community of ‘anywhere’.</a:t>
            </a:r>
          </a:p>
          <a:p>
            <a:pPr marL="354013">
              <a:spcBef>
                <a:spcPts val="300"/>
              </a:spcBef>
              <a:spcAft>
                <a:spcPts val="300"/>
              </a:spcAft>
              <a:tabLst>
                <a:tab pos="354013" algn="l"/>
              </a:tabLst>
            </a:pPr>
            <a:r>
              <a:rPr lang="en-NZ" dirty="0" smtClean="0">
                <a:solidFill>
                  <a:srgbClr val="073E87"/>
                </a:solidFill>
                <a:latin typeface="Candara"/>
              </a:rPr>
              <a:t>The Trustees are all volunteers, with one Trustee retiring at each Annual General Meeting (that person is eligible to re-stand for appointment should they choose to do so).</a:t>
            </a:r>
          </a:p>
          <a:p>
            <a:pPr marL="354013">
              <a:spcBef>
                <a:spcPts val="300"/>
              </a:spcBef>
              <a:spcAft>
                <a:spcPts val="300"/>
              </a:spcAft>
              <a:tabLst>
                <a:tab pos="354013" algn="l"/>
              </a:tabLst>
            </a:pPr>
            <a:r>
              <a:rPr lang="en-NZ" dirty="0" smtClean="0">
                <a:solidFill>
                  <a:srgbClr val="073E87"/>
                </a:solidFill>
                <a:latin typeface="Candara"/>
              </a:rPr>
              <a:t>The Trustees engage independent contractors as the need arises to assist with the delivery of community projects. </a:t>
            </a:r>
          </a:p>
          <a:p>
            <a:pPr marL="354013">
              <a:spcBef>
                <a:spcPts val="300"/>
              </a:spcBef>
              <a:spcAft>
                <a:spcPts val="300"/>
              </a:spcAft>
              <a:buNone/>
              <a:tabLst>
                <a:tab pos="354013" algn="l"/>
              </a:tabLst>
            </a:pPr>
            <a:endParaRPr lang="en-NZ" dirty="0"/>
          </a:p>
        </p:txBody>
      </p:sp>
    </p:spTree>
    <p:extLst>
      <p:ext uri="{BB962C8B-B14F-4D97-AF65-F5344CB8AC3E}">
        <p14:creationId xmlns:p14="http://schemas.microsoft.com/office/powerpoint/2010/main" val="2986844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9415" y="26064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Entering template data…. </a:t>
            </a:r>
          </a:p>
        </p:txBody>
      </p:sp>
      <p:sp>
        <p:nvSpPr>
          <p:cNvPr id="4" name="TextBox 3"/>
          <p:cNvSpPr txBox="1"/>
          <p:nvPr/>
        </p:nvSpPr>
        <p:spPr>
          <a:xfrm>
            <a:off x="539552" y="2060848"/>
            <a:ext cx="7848872" cy="3677930"/>
          </a:xfrm>
          <a:prstGeom prst="rect">
            <a:avLst/>
          </a:prstGeom>
          <a:noFill/>
        </p:spPr>
        <p:txBody>
          <a:bodyPr wrap="square" rtlCol="0">
            <a:spAutoFit/>
          </a:bodyPr>
          <a:lstStyle/>
          <a:p>
            <a:pPr marL="354013" indent="-354013">
              <a:spcBef>
                <a:spcPts val="300"/>
              </a:spcBef>
              <a:spcAft>
                <a:spcPts val="300"/>
              </a:spcAft>
              <a:buAutoNum type="arabicParenR" startAt="6"/>
              <a:tabLst>
                <a:tab pos="354013" algn="l"/>
              </a:tabLst>
            </a:pPr>
            <a:r>
              <a:rPr lang="en-NZ" dirty="0" smtClean="0">
                <a:solidFill>
                  <a:srgbClr val="073E87"/>
                </a:solidFill>
                <a:latin typeface="Candara"/>
              </a:rPr>
              <a:t>Main sources of entities cash and resources.</a:t>
            </a:r>
          </a:p>
          <a:p>
            <a:pPr marL="354013">
              <a:spcBef>
                <a:spcPts val="300"/>
              </a:spcBef>
              <a:spcAft>
                <a:spcPts val="300"/>
              </a:spcAft>
              <a:tabLst>
                <a:tab pos="354013" algn="l"/>
              </a:tabLst>
            </a:pPr>
            <a:r>
              <a:rPr lang="en-NZ" dirty="0" err="1" smtClean="0">
                <a:solidFill>
                  <a:srgbClr val="073E87"/>
                </a:solidFill>
                <a:latin typeface="Candara"/>
              </a:rPr>
              <a:t>LC_CT</a:t>
            </a:r>
            <a:r>
              <a:rPr lang="en-NZ" dirty="0" smtClean="0">
                <a:solidFill>
                  <a:srgbClr val="073E87"/>
                </a:solidFill>
                <a:latin typeface="Candara"/>
              </a:rPr>
              <a:t> receives funding from community donations as well as grants and contractual income from other external agencies.</a:t>
            </a:r>
          </a:p>
          <a:p>
            <a:pPr marL="354013" indent="-354013">
              <a:spcBef>
                <a:spcPts val="300"/>
              </a:spcBef>
              <a:spcAft>
                <a:spcPts val="300"/>
              </a:spcAft>
              <a:tabLst>
                <a:tab pos="354013" algn="l"/>
              </a:tabLst>
            </a:pPr>
            <a:r>
              <a:rPr lang="en-NZ" dirty="0" smtClean="0">
                <a:solidFill>
                  <a:srgbClr val="073E87"/>
                </a:solidFill>
                <a:latin typeface="Candara"/>
              </a:rPr>
              <a:t>7) 	Main methods used by the entity to raise funds</a:t>
            </a:r>
          </a:p>
          <a:p>
            <a:pPr marL="354013">
              <a:spcBef>
                <a:spcPts val="300"/>
              </a:spcBef>
              <a:spcAft>
                <a:spcPts val="300"/>
              </a:spcAft>
              <a:tabLst>
                <a:tab pos="354013" algn="l"/>
              </a:tabLst>
            </a:pPr>
            <a:r>
              <a:rPr lang="en-NZ" dirty="0" err="1" smtClean="0">
                <a:solidFill>
                  <a:srgbClr val="073E87"/>
                </a:solidFill>
                <a:latin typeface="Candara"/>
              </a:rPr>
              <a:t>LC_CT</a:t>
            </a:r>
            <a:r>
              <a:rPr lang="en-NZ" dirty="0" smtClean="0">
                <a:solidFill>
                  <a:srgbClr val="073E87"/>
                </a:solidFill>
                <a:latin typeface="Candara"/>
              </a:rPr>
              <a:t> relies on community donations, as well as project delivery grants from other community trusts.</a:t>
            </a:r>
          </a:p>
          <a:p>
            <a:pPr marL="354013">
              <a:spcBef>
                <a:spcPts val="300"/>
              </a:spcBef>
              <a:spcAft>
                <a:spcPts val="300"/>
              </a:spcAft>
              <a:tabLst>
                <a:tab pos="354013" algn="l"/>
              </a:tabLst>
            </a:pPr>
            <a:r>
              <a:rPr lang="en-NZ" dirty="0" smtClean="0">
                <a:solidFill>
                  <a:srgbClr val="073E87"/>
                </a:solidFill>
                <a:latin typeface="Candara"/>
              </a:rPr>
              <a:t>On occasion contractual income is received to deliver community projects.</a:t>
            </a:r>
          </a:p>
          <a:p>
            <a:pPr marL="354013" indent="-354013">
              <a:spcBef>
                <a:spcPts val="300"/>
              </a:spcBef>
              <a:spcAft>
                <a:spcPts val="300"/>
              </a:spcAft>
              <a:buAutoNum type="arabicParenR" startAt="8"/>
              <a:tabLst>
                <a:tab pos="354013" algn="l"/>
              </a:tabLst>
            </a:pPr>
            <a:r>
              <a:rPr lang="en-NZ" dirty="0" smtClean="0">
                <a:solidFill>
                  <a:srgbClr val="073E87"/>
                </a:solidFill>
                <a:latin typeface="Candara"/>
              </a:rPr>
              <a:t>Entity’s reliance on volunteers and donated goods and services.</a:t>
            </a:r>
          </a:p>
          <a:p>
            <a:pPr marL="354013">
              <a:spcBef>
                <a:spcPts val="300"/>
              </a:spcBef>
              <a:spcAft>
                <a:spcPts val="300"/>
              </a:spcAft>
              <a:tabLst>
                <a:tab pos="354013" algn="l"/>
              </a:tabLst>
            </a:pPr>
            <a:r>
              <a:rPr lang="en-NZ" dirty="0" err="1" smtClean="0">
                <a:solidFill>
                  <a:srgbClr val="073E87"/>
                </a:solidFill>
                <a:latin typeface="Candara"/>
              </a:rPr>
              <a:t>LC_CT</a:t>
            </a:r>
            <a:r>
              <a:rPr lang="en-NZ" dirty="0" smtClean="0">
                <a:solidFill>
                  <a:srgbClr val="073E87"/>
                </a:solidFill>
                <a:latin typeface="Candara"/>
              </a:rPr>
              <a:t> is a volunteer organisation, the volunteers assist with all Trust operations and are integral in the delivery of all community projects.</a:t>
            </a:r>
            <a:endParaRPr lang="en-NZ" dirty="0">
              <a:solidFill>
                <a:srgbClr val="073E87"/>
              </a:solidFill>
              <a:latin typeface="Candara"/>
            </a:endParaRPr>
          </a:p>
          <a:p>
            <a:pPr marL="354013">
              <a:spcBef>
                <a:spcPts val="300"/>
              </a:spcBef>
              <a:spcAft>
                <a:spcPts val="300"/>
              </a:spcAft>
              <a:buNone/>
              <a:tabLst>
                <a:tab pos="354013" algn="l"/>
              </a:tabLst>
            </a:pPr>
            <a:endParaRPr lang="en-NZ" dirty="0"/>
          </a:p>
        </p:txBody>
      </p:sp>
    </p:spTree>
    <p:extLst>
      <p:ext uri="{BB962C8B-B14F-4D97-AF65-F5344CB8AC3E}">
        <p14:creationId xmlns:p14="http://schemas.microsoft.com/office/powerpoint/2010/main" val="22755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9415" y="26064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defRPr/>
            </a:pPr>
            <a:r>
              <a:rPr lang="en-NZ" sz="4800" dirty="0">
                <a:solidFill>
                  <a:schemeClr val="tx1">
                    <a:lumMod val="65000"/>
                    <a:lumOff val="35000"/>
                  </a:schemeClr>
                </a:solidFill>
                <a:effectLst>
                  <a:outerShdw blurRad="38100" dist="38100" dir="2700000" algn="tl">
                    <a:srgbClr val="000000">
                      <a:alpha val="43137"/>
                    </a:srgbClr>
                  </a:outerShdw>
                </a:effectLst>
                <a:latin typeface="Candara" panose="020E0502030303020204" pitchFamily="34" charset="0"/>
                <a:ea typeface="+mn-ea"/>
                <a:cs typeface="+mn-cs"/>
              </a:rPr>
              <a:t>Entering template data…. </a:t>
            </a:r>
          </a:p>
        </p:txBody>
      </p:sp>
      <p:sp>
        <p:nvSpPr>
          <p:cNvPr id="6" name="Rectangle 5"/>
          <p:cNvSpPr/>
          <p:nvPr/>
        </p:nvSpPr>
        <p:spPr>
          <a:xfrm>
            <a:off x="429415" y="1505404"/>
            <a:ext cx="8136904" cy="4662815"/>
          </a:xfrm>
          <a:prstGeom prst="rect">
            <a:avLst/>
          </a:prstGeom>
        </p:spPr>
        <p:txBody>
          <a:bodyPr wrap="square">
            <a:spAutoFit/>
          </a:bodyPr>
          <a:lstStyle/>
          <a:p>
            <a:pPr lvl="0">
              <a:spcBef>
                <a:spcPts val="300"/>
              </a:spcBef>
              <a:spcAft>
                <a:spcPts val="300"/>
              </a:spcAft>
              <a:buClr>
                <a:srgbClr val="31B6FD"/>
              </a:buClr>
              <a:buSzPct val="100000"/>
              <a:defRPr/>
            </a:pPr>
            <a:r>
              <a:rPr lang="en-NZ" sz="2800" b="1" dirty="0">
                <a:solidFill>
                  <a:srgbClr val="073E87"/>
                </a:solidFill>
                <a:latin typeface="Candara"/>
              </a:rPr>
              <a:t>Statement of Service Performance</a:t>
            </a:r>
          </a:p>
          <a:p>
            <a:pPr lvl="0">
              <a:spcBef>
                <a:spcPts val="300"/>
              </a:spcBef>
              <a:spcAft>
                <a:spcPts val="300"/>
              </a:spcAft>
              <a:buClr>
                <a:srgbClr val="31B6FD"/>
              </a:buClr>
              <a:buSzPct val="100000"/>
              <a:defRPr/>
            </a:pPr>
            <a:r>
              <a:rPr lang="en-NZ" dirty="0">
                <a:solidFill>
                  <a:srgbClr val="073E87"/>
                </a:solidFill>
                <a:latin typeface="Candara"/>
              </a:rPr>
              <a:t>Description of the entity’s </a:t>
            </a:r>
            <a:r>
              <a:rPr lang="en-NZ" dirty="0" smtClean="0">
                <a:solidFill>
                  <a:srgbClr val="073E87"/>
                </a:solidFill>
                <a:latin typeface="Candara"/>
              </a:rPr>
              <a:t>outcomes.</a:t>
            </a:r>
            <a:endParaRPr lang="en-NZ" dirty="0">
              <a:solidFill>
                <a:srgbClr val="073E87"/>
              </a:solidFill>
              <a:latin typeface="Candara"/>
            </a:endParaRPr>
          </a:p>
          <a:p>
            <a:pPr lvl="0">
              <a:spcBef>
                <a:spcPts val="300"/>
              </a:spcBef>
              <a:spcAft>
                <a:spcPts val="300"/>
              </a:spcAft>
              <a:buClr>
                <a:srgbClr val="31B6FD"/>
              </a:buClr>
              <a:buSzPct val="100000"/>
              <a:defRPr/>
            </a:pPr>
            <a:r>
              <a:rPr lang="en-NZ" dirty="0">
                <a:solidFill>
                  <a:srgbClr val="073E87"/>
                </a:solidFill>
                <a:latin typeface="Candara"/>
              </a:rPr>
              <a:t>The Lions Club of ‘anywhere’ CT has carried out the following main projects during the year.</a:t>
            </a:r>
          </a:p>
          <a:p>
            <a:pPr marL="274320" lvl="0" indent="-274320">
              <a:spcBef>
                <a:spcPts val="300"/>
              </a:spcBef>
              <a:spcAft>
                <a:spcPts val="300"/>
              </a:spcAft>
              <a:buClr>
                <a:srgbClr val="31B6FD"/>
              </a:buClr>
              <a:buSzPct val="100000"/>
              <a:buFont typeface="Symbol" pitchFamily="18" charset="2"/>
              <a:buChar char=""/>
              <a:defRPr/>
            </a:pPr>
            <a:r>
              <a:rPr lang="en-NZ" dirty="0">
                <a:solidFill>
                  <a:srgbClr val="073E87"/>
                </a:solidFill>
                <a:latin typeface="Candara"/>
              </a:rPr>
              <a:t>Run a suicide awareness programme to assist with youth awareness and harm reduction.</a:t>
            </a:r>
          </a:p>
          <a:p>
            <a:pPr marL="274320" lvl="0" indent="-274320">
              <a:spcBef>
                <a:spcPts val="300"/>
              </a:spcBef>
              <a:spcAft>
                <a:spcPts val="300"/>
              </a:spcAft>
              <a:buClr>
                <a:srgbClr val="31B6FD"/>
              </a:buClr>
              <a:buSzPct val="100000"/>
              <a:buFont typeface="Symbol" pitchFamily="18" charset="2"/>
              <a:buChar char=""/>
              <a:defRPr/>
            </a:pPr>
            <a:r>
              <a:rPr lang="en-NZ" dirty="0">
                <a:solidFill>
                  <a:srgbClr val="073E87"/>
                </a:solidFill>
                <a:latin typeface="Candara"/>
              </a:rPr>
              <a:t>Run a community </a:t>
            </a:r>
            <a:r>
              <a:rPr lang="en-NZ" dirty="0" smtClean="0">
                <a:solidFill>
                  <a:srgbClr val="073E87"/>
                </a:solidFill>
                <a:latin typeface="Candara"/>
              </a:rPr>
              <a:t>fireworks </a:t>
            </a:r>
            <a:r>
              <a:rPr lang="en-NZ" dirty="0">
                <a:solidFill>
                  <a:srgbClr val="073E87"/>
                </a:solidFill>
                <a:latin typeface="Candara"/>
              </a:rPr>
              <a:t>show, the proceeds of which assist a wide range of community groups with development grants.</a:t>
            </a:r>
          </a:p>
          <a:p>
            <a:pPr marL="274320" lvl="0" indent="-274320">
              <a:spcBef>
                <a:spcPts val="300"/>
              </a:spcBef>
              <a:spcAft>
                <a:spcPts val="300"/>
              </a:spcAft>
              <a:buClr>
                <a:srgbClr val="31B6FD"/>
              </a:buClr>
              <a:buSzPct val="100000"/>
              <a:buFont typeface="Symbol" pitchFamily="18" charset="2"/>
              <a:buChar char=""/>
              <a:defRPr/>
            </a:pPr>
            <a:r>
              <a:rPr lang="en-NZ" dirty="0">
                <a:solidFill>
                  <a:srgbClr val="073E87"/>
                </a:solidFill>
                <a:latin typeface="Candara"/>
              </a:rPr>
              <a:t>Run a charity golf tournament, the proceeds of which are used for the development of youth and sports initiatives.</a:t>
            </a:r>
          </a:p>
          <a:p>
            <a:pPr marL="274320" lvl="0" indent="-274320">
              <a:spcBef>
                <a:spcPts val="300"/>
              </a:spcBef>
              <a:spcAft>
                <a:spcPts val="300"/>
              </a:spcAft>
              <a:buClr>
                <a:srgbClr val="31B6FD"/>
              </a:buClr>
              <a:buSzPct val="100000"/>
              <a:buFont typeface="Symbol" pitchFamily="18" charset="2"/>
              <a:buChar char=""/>
              <a:defRPr/>
            </a:pPr>
            <a:r>
              <a:rPr lang="en-NZ" dirty="0">
                <a:solidFill>
                  <a:srgbClr val="073E87"/>
                </a:solidFill>
                <a:latin typeface="Candara"/>
              </a:rPr>
              <a:t>Run a charity race day, the proceeds of which are used for targeted community development grants.</a:t>
            </a:r>
          </a:p>
          <a:p>
            <a:pPr marL="274320" lvl="0" indent="-274320">
              <a:spcBef>
                <a:spcPts val="300"/>
              </a:spcBef>
              <a:spcAft>
                <a:spcPts val="300"/>
              </a:spcAft>
              <a:buClr>
                <a:srgbClr val="31B6FD"/>
              </a:buClr>
              <a:buSzPct val="100000"/>
              <a:buFont typeface="Symbol" pitchFamily="18" charset="2"/>
              <a:buChar char=""/>
              <a:defRPr/>
            </a:pPr>
            <a:r>
              <a:rPr lang="en-NZ" dirty="0">
                <a:solidFill>
                  <a:srgbClr val="073E87"/>
                </a:solidFill>
                <a:latin typeface="Candara"/>
              </a:rPr>
              <a:t>Run a magic show, the proceeds of which are targeted to youth development grants</a:t>
            </a:r>
            <a:r>
              <a:rPr lang="en-NZ" dirty="0" smtClean="0">
                <a:solidFill>
                  <a:srgbClr val="073E87"/>
                </a:solidFill>
                <a:latin typeface="Candara"/>
              </a:rPr>
              <a:t>.</a:t>
            </a:r>
            <a:endParaRPr lang="en-NZ" dirty="0">
              <a:solidFill>
                <a:srgbClr val="073E87"/>
              </a:solidFill>
              <a:latin typeface="Candara"/>
            </a:endParaRPr>
          </a:p>
        </p:txBody>
      </p:sp>
    </p:spTree>
    <p:extLst>
      <p:ext uri="{BB962C8B-B14F-4D97-AF65-F5344CB8AC3E}">
        <p14:creationId xmlns:p14="http://schemas.microsoft.com/office/powerpoint/2010/main" val="3151203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R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BRG template</Template>
  <TotalTime>1002</TotalTime>
  <Words>1256</Words>
  <Application>Microsoft Office PowerPoint</Application>
  <PresentationFormat>On-screen Show (4:3)</PresentationFormat>
  <Paragraphs>139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Candara</vt:lpstr>
      <vt:lpstr>Symbol</vt:lpstr>
      <vt:lpstr>BRG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dc:creator>
  <cp:lastModifiedBy>Tracy Lowe</cp:lastModifiedBy>
  <cp:revision>117</cp:revision>
  <cp:lastPrinted>2016-08-16T23:20:55Z</cp:lastPrinted>
  <dcterms:created xsi:type="dcterms:W3CDTF">2012-12-16T21:49:54Z</dcterms:created>
  <dcterms:modified xsi:type="dcterms:W3CDTF">2017-09-12T01:56:16Z</dcterms:modified>
</cp:coreProperties>
</file>